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7" r:id="rId3"/>
    <p:sldId id="365" r:id="rId4"/>
    <p:sldId id="338" r:id="rId5"/>
    <p:sldId id="438" r:id="rId6"/>
    <p:sldId id="439" r:id="rId7"/>
    <p:sldId id="440" r:id="rId8"/>
    <p:sldId id="424" r:id="rId9"/>
    <p:sldId id="427" r:id="rId10"/>
    <p:sldId id="441" r:id="rId11"/>
    <p:sldId id="451" r:id="rId12"/>
    <p:sldId id="450" r:id="rId13"/>
    <p:sldId id="428" r:id="rId14"/>
    <p:sldId id="443" r:id="rId15"/>
    <p:sldId id="452" r:id="rId16"/>
    <p:sldId id="442" r:id="rId17"/>
    <p:sldId id="444" r:id="rId18"/>
    <p:sldId id="445" r:id="rId19"/>
    <p:sldId id="446" r:id="rId20"/>
    <p:sldId id="432" r:id="rId21"/>
    <p:sldId id="447" r:id="rId22"/>
    <p:sldId id="453" r:id="rId23"/>
    <p:sldId id="437" r:id="rId24"/>
    <p:sldId id="448" r:id="rId25"/>
    <p:sldId id="449" r:id="rId26"/>
    <p:sldId id="433" r:id="rId27"/>
    <p:sldId id="264" r:id="rId28"/>
    <p:sldId id="454" r:id="rId29"/>
    <p:sldId id="45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McAfee, Samantha" initials="MS" lastIdx="7" clrIdx="3"/>
  <p:cmAuthor id="4" name="Kelly Maish" initials=" " lastIdx="2" clrIdx="4"/>
  <p:cmAuthor id="5" name="LD" initials="LD"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61" autoAdjust="0"/>
    <p:restoredTop sz="80024" autoAdjust="0"/>
  </p:normalViewPr>
  <p:slideViewPr>
    <p:cSldViewPr>
      <p:cViewPr varScale="1">
        <p:scale>
          <a:sx n="59" d="100"/>
          <a:sy n="59" d="100"/>
        </p:scale>
        <p:origin x="131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27.xml"/><Relationship Id="rId1" Type="http://schemas.openxmlformats.org/officeDocument/2006/relationships/slide" Target="slides/slide1.xml"/><Relationship Id="rId4"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9/2/2015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9/2/2015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workshop, you learn about data visualization, which is the graphical presentation of data with a focus upon qualitative understanding.</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1802619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 that</a:t>
            </a:r>
            <a:r>
              <a:rPr lang="en-US" baseline="0" dirty="0" smtClean="0"/>
              <a:t> a </a:t>
            </a:r>
            <a:r>
              <a:rPr lang="en-US" dirty="0" smtClean="0"/>
              <a:t>scatter chart conveys a relationship between two numeric variables. In</a:t>
            </a:r>
            <a:r>
              <a:rPr lang="en-US" baseline="0" dirty="0" smtClean="0"/>
              <a:t> this slide, the</a:t>
            </a:r>
            <a:r>
              <a:rPr lang="en-US" dirty="0" smtClean="0"/>
              <a:t> chart is used to see whether there is any correlation between the age</a:t>
            </a:r>
            <a:r>
              <a:rPr lang="en-US" baseline="0" dirty="0" smtClean="0"/>
              <a:t> of the participants</a:t>
            </a:r>
            <a:r>
              <a:rPr lang="en-US" sz="1200" b="0" i="0" u="none" strike="noStrike" kern="1200" baseline="0" dirty="0" smtClean="0">
                <a:solidFill>
                  <a:schemeClr val="tx1"/>
                </a:solidFill>
                <a:latin typeface="+mn-lt"/>
                <a:ea typeface="+mn-ea"/>
                <a:cs typeface="+mn-cs"/>
              </a:rPr>
              <a:t>—the horizontal or x-axis—and the requested room temperature—the vertical or y-axis.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different</a:t>
            </a:r>
            <a:r>
              <a:rPr lang="en-US" baseline="0" dirty="0" smtClean="0"/>
              <a:t> chart </a:t>
            </a:r>
            <a:r>
              <a:rPr lang="en-US" dirty="0" smtClean="0"/>
              <a:t>types 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10</a:t>
            </a:fld>
            <a:endParaRPr lang="en-US" dirty="0"/>
          </a:p>
        </p:txBody>
      </p:sp>
    </p:spTree>
    <p:extLst>
      <p:ext uri="{BB962C8B-B14F-4D97-AF65-F5344CB8AC3E}">
        <p14:creationId xmlns:p14="http://schemas.microsoft.com/office/powerpoint/2010/main" val="91520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that an area chart is a variation of a stacked line chart that emphasizes the magnitude of change over time and stacks a set of data series and colors to create each area. In</a:t>
            </a:r>
            <a:r>
              <a:rPr lang="en-US" baseline="0" dirty="0" smtClean="0"/>
              <a:t> this slide, the</a:t>
            </a:r>
            <a:r>
              <a:rPr lang="en-US" dirty="0" smtClean="0"/>
              <a:t> chart is used to understand the differences</a:t>
            </a:r>
            <a:r>
              <a:rPr lang="en-US" baseline="0" dirty="0" smtClean="0"/>
              <a:t> in the types of massages over the time span of eight weeks.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different</a:t>
            </a:r>
            <a:r>
              <a:rPr lang="en-US" baseline="0" dirty="0" smtClean="0"/>
              <a:t> chart </a:t>
            </a:r>
            <a:r>
              <a:rPr lang="en-US" dirty="0" smtClean="0"/>
              <a:t>types 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11</a:t>
            </a:fld>
            <a:endParaRPr lang="en-US" dirty="0"/>
          </a:p>
        </p:txBody>
      </p:sp>
    </p:spTree>
    <p:extLst>
      <p:ext uri="{BB962C8B-B14F-4D97-AF65-F5344CB8AC3E}">
        <p14:creationId xmlns:p14="http://schemas.microsoft.com/office/powerpoint/2010/main" val="422694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combination chart displays two different types of data by using multiple chart types in a single chart object. Combination charts can enhance the understanding of data when the scale of data needing to be charted varies greatly.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two chart types are used in the combination chart shown in the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B78A4D0-7C8F-4F3F-AB0D-4E43C97AB58B}" type="slidenum">
              <a:rPr lang="en-US" smtClean="0"/>
              <a:pPr/>
              <a:t>12</a:t>
            </a:fld>
            <a:endParaRPr lang="en-US" dirty="0"/>
          </a:p>
        </p:txBody>
      </p:sp>
    </p:spTree>
    <p:extLst>
      <p:ext uri="{BB962C8B-B14F-4D97-AF65-F5344CB8AC3E}">
        <p14:creationId xmlns:p14="http://schemas.microsoft.com/office/powerpoint/2010/main" val="187901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presenting a chart to others, the context of the chart is of utmost importance. Without context, your audience will try to guess the context. Providing context means providing textual information to the audience. The use of labels such as the chart title and axes titles, the legend, and the labels for the data gives meaning to your chart.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make changes to a chart by modifying a chart’s:</a:t>
            </a:r>
          </a:p>
          <a:p>
            <a:pPr lvl="1">
              <a:buFont typeface="Arial"/>
              <a:buChar char="•"/>
            </a:pPr>
            <a:r>
              <a:rPr lang="en-US" sz="1200" b="0" i="0" u="none" strike="noStrike" kern="1200" baseline="0" dirty="0" smtClean="0">
                <a:solidFill>
                  <a:schemeClr val="tx1"/>
                </a:solidFill>
                <a:latin typeface="+mn-lt"/>
                <a:ea typeface="+mn-ea"/>
                <a:cs typeface="+mn-cs"/>
              </a:rPr>
              <a:t> Layouts</a:t>
            </a:r>
          </a:p>
          <a:p>
            <a:pPr lvl="1">
              <a:buFont typeface="Arial"/>
              <a:buChar char="•"/>
            </a:pPr>
            <a:r>
              <a:rPr lang="en-US" sz="1200" b="0" i="0" u="none" strike="noStrike" kern="1200" baseline="0" dirty="0" smtClean="0">
                <a:solidFill>
                  <a:schemeClr val="tx1"/>
                </a:solidFill>
                <a:latin typeface="+mn-lt"/>
                <a:ea typeface="+mn-ea"/>
                <a:cs typeface="+mn-cs"/>
              </a:rPr>
              <a:t> Styles</a:t>
            </a:r>
          </a:p>
          <a:p>
            <a:pPr lvl="1">
              <a:buFont typeface="Arial"/>
              <a:buChar char="•"/>
            </a:pPr>
            <a:r>
              <a:rPr lang="en-US" sz="1200" b="0" i="0" u="none" strike="noStrike" kern="1200" baseline="0" dirty="0" smtClean="0">
                <a:solidFill>
                  <a:schemeClr val="tx1"/>
                </a:solidFill>
                <a:latin typeface="+mn-lt"/>
                <a:ea typeface="+mn-ea"/>
                <a:cs typeface="+mn-cs"/>
              </a:rPr>
              <a:t> Labels</a:t>
            </a:r>
          </a:p>
          <a:p>
            <a:pPr lvl="1">
              <a:buFont typeface="Arial"/>
              <a:buChar char="•"/>
            </a:pPr>
            <a:r>
              <a:rPr lang="en-US" sz="1200" b="0" i="0" u="none" strike="noStrike" kern="1200" baseline="0" dirty="0" smtClean="0">
                <a:solidFill>
                  <a:schemeClr val="tx1"/>
                </a:solidFill>
                <a:latin typeface="+mn-lt"/>
                <a:ea typeface="+mn-ea"/>
                <a:cs typeface="+mn-cs"/>
              </a:rPr>
              <a:t> Colors</a:t>
            </a:r>
          </a:p>
          <a:p>
            <a:pPr lvl="1">
              <a:buFont typeface="Arial"/>
              <a:buChar char="•"/>
            </a:pPr>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You can also add objects such as:</a:t>
            </a:r>
          </a:p>
          <a:p>
            <a:pPr lvl="1">
              <a:buFont typeface="Arial"/>
              <a:buChar char="•"/>
            </a:pPr>
            <a:r>
              <a:rPr lang="en-US" sz="1200" b="0" i="0" u="none" strike="noStrike" kern="1200" baseline="0" dirty="0" smtClean="0">
                <a:solidFill>
                  <a:schemeClr val="tx1"/>
                </a:solidFill>
                <a:latin typeface="+mn-lt"/>
                <a:ea typeface="+mn-ea"/>
                <a:cs typeface="+mn-cs"/>
              </a:rPr>
              <a:t> Pictures</a:t>
            </a:r>
          </a:p>
          <a:p>
            <a:pPr lvl="1">
              <a:buFont typeface="Arial"/>
              <a:buChar char="•"/>
            </a:pPr>
            <a:r>
              <a:rPr lang="en-US" sz="1200" b="0" i="0" u="none" strike="noStrike" kern="1200" baseline="0" dirty="0" smtClean="0">
                <a:solidFill>
                  <a:schemeClr val="tx1"/>
                </a:solidFill>
                <a:latin typeface="+mn-lt"/>
                <a:ea typeface="+mn-ea"/>
                <a:cs typeface="+mn-cs"/>
              </a:rPr>
              <a:t> Shapes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13</a:t>
            </a:fld>
            <a:endParaRPr lang="en-US" dirty="0"/>
          </a:p>
        </p:txBody>
      </p:sp>
    </p:spTree>
    <p:extLst>
      <p:ext uri="{BB962C8B-B14F-4D97-AF65-F5344CB8AC3E}">
        <p14:creationId xmlns:p14="http://schemas.microsoft.com/office/powerpoint/2010/main" val="182942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Excel provides chart layouts with many options for arranging the components on a chart. This includes the placement of the titles and legend as well as the display of information such as the data point values.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example:</a:t>
            </a:r>
          </a:p>
          <a:p>
            <a:pPr lvl="1">
              <a:buFont typeface="Arial"/>
              <a:buChar char="•"/>
            </a:pPr>
            <a:r>
              <a:rPr lang="en-US" sz="1200" b="0" i="0" u="none" strike="noStrike" kern="1200" baseline="0" dirty="0" smtClean="0">
                <a:solidFill>
                  <a:schemeClr val="tx1"/>
                </a:solidFill>
                <a:latin typeface="+mn-lt"/>
                <a:ea typeface="+mn-ea"/>
                <a:cs typeface="+mn-cs"/>
              </a:rPr>
              <a:t> The chart style has been changed by clicking Change Chart Type in the Type group on the CHART TOOLS DESIGN tab and selecting the desired chart type from the Change Chart Type dialog box. </a:t>
            </a:r>
          </a:p>
          <a:p>
            <a:pPr lvl="1">
              <a:buFont typeface="Arial"/>
              <a:buChar char="•"/>
            </a:pPr>
            <a:r>
              <a:rPr lang="en-US" sz="1200" b="0" i="0" u="none" strike="noStrike" kern="1200" baseline="0" dirty="0" smtClean="0">
                <a:solidFill>
                  <a:schemeClr val="tx1"/>
                </a:solidFill>
                <a:latin typeface="+mn-lt"/>
                <a:ea typeface="+mn-ea"/>
                <a:cs typeface="+mn-cs"/>
              </a:rPr>
              <a:t> The chart layout has been changed by clicking the Chart Styles button and selecting the desired style from the Style Gallery. Note that Layout 9 was chosen in the slide example, which adds x- and y-axis labels.</a:t>
            </a:r>
          </a:p>
          <a:p>
            <a:pPr lvl="1"/>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14</a:t>
            </a:fld>
            <a:endParaRPr lang="en-US" dirty="0"/>
          </a:p>
        </p:txBody>
      </p:sp>
    </p:spTree>
    <p:extLst>
      <p:ext uri="{BB962C8B-B14F-4D97-AF65-F5344CB8AC3E}">
        <p14:creationId xmlns:p14="http://schemas.microsoft.com/office/powerpoint/2010/main" val="187087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i="0" u="none" strike="noStrike" kern="1200" baseline="0" dirty="0" smtClean="0">
                <a:solidFill>
                  <a:schemeClr val="tx1"/>
                </a:solidFill>
                <a:latin typeface="+mn-lt"/>
                <a:ea typeface="+mn-ea"/>
                <a:cs typeface="+mn-cs"/>
              </a:rPr>
              <a:t>To see the improvement, compare this chart to its original version shown on Slide 12.</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15</a:t>
            </a:fld>
            <a:endParaRPr lang="en-US" dirty="0"/>
          </a:p>
        </p:txBody>
      </p:sp>
    </p:spTree>
    <p:extLst>
      <p:ext uri="{BB962C8B-B14F-4D97-AF65-F5344CB8AC3E}">
        <p14:creationId xmlns:p14="http://schemas.microsoft.com/office/powerpoint/2010/main" val="108478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You can add visual appeal to a chart by inserting objects. In this example, an image of a company logo and a shape with text is added to a chart.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insert an image, click Pictures in the Illustrations group on the INSERT tab. Use the Insert Picture dialog box to navigate to and select the desired image. Once the image is inserted, it can be resized, repositioned, and formatted.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insert a shape, click Shapes in the Illustrations group on the INSERT tab. Select the desired shape from the Shapes gallery. Once a shape is inserted, text can be added to it, the shape can be resized, repositioned, and formatted.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16</a:t>
            </a:fld>
            <a:endParaRPr lang="en-US" dirty="0"/>
          </a:p>
        </p:txBody>
      </p:sp>
    </p:spTree>
    <p:extLst>
      <p:ext uri="{BB962C8B-B14F-4D97-AF65-F5344CB8AC3E}">
        <p14:creationId xmlns:p14="http://schemas.microsoft.com/office/powerpoint/2010/main" val="302181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As mentioned at the beginning of this workshop, the addition of textual information, such as the chart and axes titles, a legend, and the labels for the data, helps the audience understand the meaning of your chart.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simplest method for changing the text of a chart title is to click in the title, select the existing text, and type the new text. In a similar manner, you can click an axis title, enter new text, or you can press Delete to remove the selected axis title.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charts have a legend automatically added. When the parts are labeled on the chart, the legend is not needed and can be removed. To add, remove, or modify a legend, click the Chart Elements button and check or uncheck legend. To make modifications, click the Legend arrow and select a location change.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labels can be added, moved, or removed through the Chart Elements button in a manner similar to the sequence described previously for legends. You can also use options on  the CHART TOOLS DESIGN tab.</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17</a:t>
            </a:fld>
            <a:endParaRPr lang="en-US" dirty="0"/>
          </a:p>
        </p:txBody>
      </p:sp>
    </p:spTree>
    <p:extLst>
      <p:ext uri="{BB962C8B-B14F-4D97-AF65-F5344CB8AC3E}">
        <p14:creationId xmlns:p14="http://schemas.microsoft.com/office/powerpoint/2010/main" val="15446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Another chart enhancement is the use of gridlines, which are the lines that go across charts to help indicate the size of the bars, columns, or data lines.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two types of gridlines:</a:t>
            </a:r>
          </a:p>
          <a:p>
            <a:pPr lvl="1">
              <a:buFont typeface="Arial"/>
              <a:buChar char="•"/>
            </a:pPr>
            <a:r>
              <a:rPr lang="en-US" sz="1200" b="0" i="0" u="none" strike="noStrike" kern="1200" baseline="0" dirty="0" smtClean="0">
                <a:solidFill>
                  <a:schemeClr val="tx1"/>
                </a:solidFill>
                <a:latin typeface="+mn-lt"/>
                <a:ea typeface="+mn-ea"/>
                <a:cs typeface="+mn-cs"/>
              </a:rPr>
              <a:t> Major gridlines—Gridlines at the designated label values</a:t>
            </a:r>
          </a:p>
          <a:p>
            <a:pPr lvl="1">
              <a:buFont typeface="Arial"/>
              <a:buChar char="•"/>
            </a:pPr>
            <a:r>
              <a:rPr lang="en-US" sz="1200" b="0" i="0" u="none" strike="noStrike" kern="1200" baseline="0" dirty="0" smtClean="0">
                <a:solidFill>
                  <a:schemeClr val="tx1"/>
                </a:solidFill>
                <a:latin typeface="+mn-lt"/>
                <a:ea typeface="+mn-ea"/>
                <a:cs typeface="+mn-cs"/>
              </a:rPr>
              <a:t> Minor gridlines—Gridlines between the label values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we have seen with previous chart objects, click the Chart Elements button and check or uncheck Gridlines. To make modifications, click the Gridlines arrow and select which axis—horizontal or vertical—and which gridline—major or minor.</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changing chart data and styles for presentations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18</a:t>
            </a:fld>
            <a:endParaRPr lang="en-US" dirty="0"/>
          </a:p>
        </p:txBody>
      </p:sp>
    </p:spTree>
    <p:extLst>
      <p:ext uri="{BB962C8B-B14F-4D97-AF65-F5344CB8AC3E}">
        <p14:creationId xmlns:p14="http://schemas.microsoft.com/office/powerpoint/2010/main" val="119405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Our final enhancement is the addition of a trendline. A trendline is a line that uses current data to show a trend or general direction of the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Excel’s four trendlines are:</a:t>
            </a:r>
          </a:p>
          <a:p>
            <a:pPr lvl="1">
              <a:buFont typeface="Arial"/>
              <a:buChar char="•"/>
            </a:pPr>
            <a:r>
              <a:rPr lang="en-US" sz="1200" b="0" i="0" u="none" strike="noStrike" kern="1200" baseline="0" dirty="0" smtClean="0">
                <a:solidFill>
                  <a:schemeClr val="tx1"/>
                </a:solidFill>
                <a:latin typeface="+mn-lt"/>
                <a:ea typeface="+mn-ea"/>
                <a:cs typeface="+mn-cs"/>
              </a:rPr>
              <a:t> Linear trendline—Adds/sets a linear trendline for the selected chart series.</a:t>
            </a:r>
          </a:p>
          <a:p>
            <a:pPr lvl="1">
              <a:buFont typeface="Arial"/>
              <a:buChar char="•"/>
            </a:pPr>
            <a:r>
              <a:rPr lang="en-US" sz="1200" b="0" i="0" u="none" strike="noStrike" kern="1200" baseline="0" dirty="0" smtClean="0">
                <a:solidFill>
                  <a:schemeClr val="tx1"/>
                </a:solidFill>
                <a:latin typeface="+mn-lt"/>
                <a:ea typeface="+mn-ea"/>
                <a:cs typeface="+mn-cs"/>
              </a:rPr>
              <a:t> Exponential trendline—Adds/sets an exponential trendline for the selected chart series.</a:t>
            </a:r>
          </a:p>
          <a:p>
            <a:pPr lvl="1">
              <a:buFont typeface="Arial"/>
              <a:buChar char="•"/>
            </a:pPr>
            <a:r>
              <a:rPr lang="en-US" sz="1200" b="0" i="0" u="none" strike="noStrike" kern="1200" baseline="0" dirty="0" smtClean="0">
                <a:solidFill>
                  <a:schemeClr val="tx1"/>
                </a:solidFill>
                <a:latin typeface="+mn-lt"/>
                <a:ea typeface="+mn-ea"/>
                <a:cs typeface="+mn-cs"/>
              </a:rPr>
              <a:t> Linear Forecast trendline—Adds/sets a linear trendline with a two-period forecast for the selected chart series.</a:t>
            </a:r>
          </a:p>
          <a:p>
            <a:pPr lvl="1">
              <a:buFont typeface="Arial"/>
              <a:buChar char="•"/>
            </a:pPr>
            <a:r>
              <a:rPr lang="en-US" sz="1200" b="0" i="0" u="none" strike="noStrike" kern="1200" baseline="0" dirty="0" smtClean="0">
                <a:solidFill>
                  <a:schemeClr val="tx1"/>
                </a:solidFill>
                <a:latin typeface="+mn-lt"/>
                <a:ea typeface="+mn-ea"/>
                <a:cs typeface="+mn-cs"/>
              </a:rPr>
              <a:t> Two-Period Moving Average trendline—Adds/sets a two-period moving average trendline for the selected chart series.</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In this example, a linear trendline is added to a scatter chart by clicking the Chart Elements button, clicking the </a:t>
            </a:r>
            <a:r>
              <a:rPr lang="en-US" sz="1200" b="0" i="0" u="none" strike="noStrike" kern="1200" baseline="0" dirty="0" err="1" smtClean="0">
                <a:solidFill>
                  <a:schemeClr val="tx1"/>
                </a:solidFill>
                <a:latin typeface="+mn-lt"/>
                <a:ea typeface="+mn-ea"/>
                <a:cs typeface="+mn-cs"/>
              </a:rPr>
              <a:t>Trendline</a:t>
            </a:r>
            <a:r>
              <a:rPr lang="en-US" sz="1200" b="0" i="0" u="none" strike="noStrike" kern="1200" baseline="0" dirty="0" smtClean="0">
                <a:solidFill>
                  <a:schemeClr val="tx1"/>
                </a:solidFill>
                <a:latin typeface="+mn-lt"/>
                <a:ea typeface="+mn-ea"/>
                <a:cs typeface="+mn-cs"/>
              </a:rPr>
              <a:t> arrow, and clicking More Options. In the Format Trendline task pane, click Fill &amp; Line, click the Dash type arrow, and then click Solid.</a:t>
            </a:r>
          </a:p>
          <a:p>
            <a:pPr lvl="0"/>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Looking at the trendline, what is the relationship between the age of the clients and the temperature of the room they request?</a:t>
            </a:r>
          </a:p>
        </p:txBody>
      </p:sp>
      <p:sp>
        <p:nvSpPr>
          <p:cNvPr id="4" name="Slide Number Placeholder 3"/>
          <p:cNvSpPr>
            <a:spLocks noGrp="1"/>
          </p:cNvSpPr>
          <p:nvPr>
            <p:ph type="sldNum" sz="quarter" idx="10"/>
          </p:nvPr>
        </p:nvSpPr>
        <p:spPr/>
        <p:txBody>
          <a:bodyPr/>
          <a:lstStyle/>
          <a:p>
            <a:fld id="{4B78A4D0-7C8F-4F3F-AB0D-4E43C97AB58B}" type="slidenum">
              <a:rPr lang="en-US" smtClean="0"/>
              <a:pPr/>
              <a:t>19</a:t>
            </a:fld>
            <a:endParaRPr lang="en-US" dirty="0"/>
          </a:p>
        </p:txBody>
      </p:sp>
    </p:spTree>
    <p:extLst>
      <p:ext uri="{BB962C8B-B14F-4D97-AF65-F5344CB8AC3E}">
        <p14:creationId xmlns:p14="http://schemas.microsoft.com/office/powerpoint/2010/main" val="321068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a:t>
            </a:r>
            <a:r>
              <a:rPr lang="en-US" baseline="0" dirty="0" smtClean="0"/>
              <a:t> for this workshop are:</a:t>
            </a:r>
          </a:p>
          <a:p>
            <a:pPr lvl="1">
              <a:buFont typeface="Arial"/>
              <a:buChar char="•"/>
            </a:pPr>
            <a:r>
              <a:rPr lang="en-US" baseline="0" dirty="0" smtClean="0"/>
              <a:t> Explore chart types, layouts, and styles</a:t>
            </a:r>
          </a:p>
          <a:p>
            <a:pPr lvl="1">
              <a:buFont typeface="Arial"/>
              <a:buChar char="•"/>
            </a:pPr>
            <a:r>
              <a:rPr lang="en-US" baseline="0" dirty="0" smtClean="0"/>
              <a:t> Explore the positioning of charts</a:t>
            </a:r>
          </a:p>
          <a:p>
            <a:pPr lvl="1">
              <a:buFont typeface="Arial"/>
              <a:buChar char="•"/>
            </a:pPr>
            <a:r>
              <a:rPr lang="en-US" baseline="0" dirty="0" smtClean="0"/>
              <a:t> Understand different chart types</a:t>
            </a:r>
          </a:p>
          <a:p>
            <a:pPr lvl="1">
              <a:buFont typeface="Arial"/>
              <a:buChar char="•"/>
            </a:pPr>
            <a:r>
              <a:rPr lang="en-US" baseline="0" dirty="0" smtClean="0"/>
              <a:t> Change chart data and styles for presentations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4B78A4D0-7C8F-4F3F-AB0D-4E43C97AB58B}" type="slidenum">
              <a:rPr lang="en-US" smtClean="0"/>
              <a:pPr/>
              <a:t>2</a:t>
            </a:fld>
            <a:endParaRPr lang="en-US" dirty="0"/>
          </a:p>
        </p:txBody>
      </p:sp>
    </p:spTree>
    <p:extLst>
      <p:ext uri="{BB962C8B-B14F-4D97-AF65-F5344CB8AC3E}">
        <p14:creationId xmlns:p14="http://schemas.microsoft.com/office/powerpoint/2010/main" val="3467485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 this workshop, we learn how to add emphasis to charts.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can take many forms:</a:t>
            </a:r>
          </a:p>
          <a:p>
            <a:pPr lvl="1">
              <a:buFont typeface="Arial"/>
              <a:buChar char="•"/>
            </a:pPr>
            <a:r>
              <a:rPr lang="en-US" sz="1200" b="0" i="0" u="none" strike="noStrike" kern="1200" baseline="0" dirty="0" smtClean="0">
                <a:solidFill>
                  <a:schemeClr val="tx1"/>
                </a:solidFill>
                <a:latin typeface="+mn-lt"/>
                <a:ea typeface="+mn-ea"/>
                <a:cs typeface="+mn-cs"/>
              </a:rPr>
              <a:t> Number—Format data as currency, date, time, and so on.</a:t>
            </a:r>
          </a:p>
          <a:p>
            <a:pPr lvl="1">
              <a:buFont typeface="Arial"/>
              <a:buChar char="•"/>
            </a:pPr>
            <a:r>
              <a:rPr lang="en-US" sz="1200" b="0" i="0" u="none" strike="noStrike" kern="1200" baseline="0" dirty="0" smtClean="0">
                <a:solidFill>
                  <a:schemeClr val="tx1"/>
                </a:solidFill>
                <a:latin typeface="+mn-lt"/>
                <a:ea typeface="+mn-ea"/>
                <a:cs typeface="+mn-cs"/>
              </a:rPr>
              <a:t> Fill—Fill the background of a component with a color, picture, or pattern.</a:t>
            </a:r>
          </a:p>
          <a:p>
            <a:pPr lvl="1">
              <a:buFont typeface="Arial"/>
              <a:buChar char="•"/>
            </a:pPr>
            <a:r>
              <a:rPr lang="en-US" sz="1200" b="0" i="0" u="none" strike="noStrike" kern="1200" baseline="0" dirty="0" smtClean="0">
                <a:solidFill>
                  <a:schemeClr val="tx1"/>
                </a:solidFill>
                <a:latin typeface="+mn-lt"/>
                <a:ea typeface="+mn-ea"/>
                <a:cs typeface="+mn-cs"/>
              </a:rPr>
              <a:t> Border Color—Set the color of the border for a component.</a:t>
            </a:r>
          </a:p>
          <a:p>
            <a:pPr lvl="1">
              <a:buFont typeface="Arial"/>
              <a:buChar char="•"/>
            </a:pPr>
            <a:r>
              <a:rPr lang="en-US" sz="1200" b="0" i="0" u="none" strike="noStrike" kern="1200" baseline="0" dirty="0" smtClean="0">
                <a:solidFill>
                  <a:schemeClr val="tx1"/>
                </a:solidFill>
                <a:latin typeface="+mn-lt"/>
                <a:ea typeface="+mn-ea"/>
                <a:cs typeface="+mn-cs"/>
              </a:rPr>
              <a:t> Border Styles—Set the thickness and type of border for a component.</a:t>
            </a:r>
          </a:p>
          <a:p>
            <a:pPr lvl="1">
              <a:buFont typeface="Arial"/>
              <a:buChar char="•"/>
            </a:pPr>
            <a:r>
              <a:rPr lang="en-US" sz="1200" b="0" i="0" u="none" strike="noStrike" kern="1200" baseline="0" dirty="0" smtClean="0">
                <a:solidFill>
                  <a:schemeClr val="tx1"/>
                </a:solidFill>
                <a:latin typeface="+mn-lt"/>
                <a:ea typeface="+mn-ea"/>
                <a:cs typeface="+mn-cs"/>
              </a:rPr>
              <a:t> Shadow—Add shadowing effect to a component.</a:t>
            </a:r>
          </a:p>
          <a:p>
            <a:pPr lvl="1">
              <a:buFont typeface="Arial"/>
              <a:buChar char="•"/>
            </a:pPr>
            <a:r>
              <a:rPr lang="en-US" sz="1200" b="0" i="0" u="none" strike="noStrike" kern="1200" baseline="0" dirty="0" smtClean="0">
                <a:solidFill>
                  <a:schemeClr val="tx1"/>
                </a:solidFill>
                <a:latin typeface="+mn-lt"/>
                <a:ea typeface="+mn-ea"/>
                <a:cs typeface="+mn-cs"/>
              </a:rPr>
              <a:t> Glow and Soft Edges—Add glow and edge effects to a component.</a:t>
            </a:r>
          </a:p>
          <a:p>
            <a:pPr lvl="1">
              <a:buFont typeface="Arial"/>
              <a:buChar char="•"/>
            </a:pPr>
            <a:r>
              <a:rPr lang="en-US" sz="1200" b="0" i="0" u="none" strike="noStrike" kern="1200" baseline="0" dirty="0" smtClean="0">
                <a:solidFill>
                  <a:schemeClr val="tx1"/>
                </a:solidFill>
                <a:latin typeface="+mn-lt"/>
                <a:ea typeface="+mn-ea"/>
                <a:cs typeface="+mn-cs"/>
              </a:rPr>
              <a:t> 3-D Format—Add 3-D effects to component.</a:t>
            </a:r>
          </a:p>
          <a:p>
            <a:pPr lvl="1">
              <a:buFont typeface="Arial"/>
              <a:buChar char="•"/>
            </a:pPr>
            <a:r>
              <a:rPr lang="en-US" sz="1200" b="0" i="0" u="none" strike="noStrike" kern="1200" baseline="0" dirty="0" smtClean="0">
                <a:solidFill>
                  <a:schemeClr val="tx1"/>
                </a:solidFill>
                <a:latin typeface="+mn-lt"/>
                <a:ea typeface="+mn-ea"/>
                <a:cs typeface="+mn-cs"/>
              </a:rPr>
              <a:t> Alignment—Align text direction for a component, such as left, top, vertical, or horizontal.</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Another emphasis limited to pie charts is the ability to explode a slice or slices. This and some of the other options is shown in the next slide.</a:t>
            </a:r>
          </a:p>
          <a:p>
            <a:endParaRPr lang="en-US" sz="1200" b="0" i="0" u="none" strike="noStrike" kern="1200" baseline="0" dirty="0" smtClean="0">
              <a:solidFill>
                <a:schemeClr val="tx1"/>
              </a:solidFill>
              <a:latin typeface="+mn-lt"/>
              <a:ea typeface="+mn-ea"/>
              <a:cs typeface="+mn-cs"/>
            </a:endParaRPr>
          </a:p>
          <a:p>
            <a:r>
              <a:rPr lang="en-US" dirty="0" smtClean="0"/>
              <a:t>Information on editing and formatting charts to add emphasis</a:t>
            </a:r>
            <a:r>
              <a:rPr lang="en-US" baseline="0" dirty="0" smtClean="0"/>
              <a:t> </a:t>
            </a:r>
            <a:r>
              <a:rPr lang="en-US" dirty="0" smtClean="0"/>
              <a:t>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20</a:t>
            </a:fld>
            <a:endParaRPr lang="en-US" dirty="0"/>
          </a:p>
        </p:txBody>
      </p:sp>
    </p:spTree>
    <p:extLst>
      <p:ext uri="{BB962C8B-B14F-4D97-AF65-F5344CB8AC3E}">
        <p14:creationId xmlns:p14="http://schemas.microsoft.com/office/powerpoint/2010/main" val="65595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indicated by the slide</a:t>
            </a:r>
            <a:r>
              <a:rPr lang="en-US" baseline="0" dirty="0" smtClean="0"/>
              <a:t> callouts, the original pie chart has been converted into a 3-D pie chart, and the Hot Stone slice has been exploded away from the remainder of the pie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To make the pie three-dimensional, click Charge Chart Type in the Type group on the CHART TOOLS DESIGN tab, click All Charts in the Change Chart dialog box, and click 3-D Pie. To explode a pie slice, click the Hot Stone slice and then drag it to the desired location.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editing and formatting charts to add emphasis</a:t>
            </a:r>
            <a:r>
              <a:rPr lang="en-US" baseline="0" dirty="0" smtClean="0"/>
              <a:t> </a:t>
            </a:r>
            <a:r>
              <a:rPr lang="en-US" dirty="0" smtClean="0"/>
              <a:t>continues on the next slide.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21</a:t>
            </a:fld>
            <a:endParaRPr lang="en-US" dirty="0"/>
          </a:p>
        </p:txBody>
      </p:sp>
    </p:spTree>
    <p:extLst>
      <p:ext uri="{BB962C8B-B14F-4D97-AF65-F5344CB8AC3E}">
        <p14:creationId xmlns:p14="http://schemas.microsoft.com/office/powerpoint/2010/main" val="194562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i="0" u="none" strike="noStrike" kern="1200" baseline="0" dirty="0" smtClean="0">
                <a:solidFill>
                  <a:schemeClr val="tx1"/>
                </a:solidFill>
                <a:latin typeface="+mn-lt"/>
                <a:ea typeface="+mn-ea"/>
                <a:cs typeface="+mn-cs"/>
              </a:rPr>
              <a:t>To see the improvement, compare this pie chart to its original version shown in the text.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22</a:t>
            </a:fld>
            <a:endParaRPr lang="en-US" dirty="0"/>
          </a:p>
        </p:txBody>
      </p:sp>
    </p:spTree>
    <p:extLst>
      <p:ext uri="{BB962C8B-B14F-4D97-AF65-F5344CB8AC3E}">
        <p14:creationId xmlns:p14="http://schemas.microsoft.com/office/powerpoint/2010/main" val="227127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Sparklines are small charts that are embedded into the cells in a worksheet, usually beside the data, to facilitate quick analysis of trends. A sparkline can be used within a worksheet to give an immediate visual trend analysis, and it adjusts as the source data changes. Sparklines can graphically depict the data over time through either a line chart or a bar chart that accumulates the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bars are graphic components that are overlaid onto data in worksheet cells. The graphic component is added to a cell and interprets a set of data in a range adjusting the bar and, if necessary, the bar color to help a spreadsheet user gain a quick understanding of the data. Data bars can be applied as a one-color solid fill or a gradient fill from left to right as the numerical value gets bigger.</a:t>
            </a:r>
          </a:p>
          <a:p>
            <a:endParaRPr lang="en-US" dirty="0" smtClean="0"/>
          </a:p>
          <a:p>
            <a:r>
              <a:rPr lang="en-US" dirty="0" smtClean="0"/>
              <a:t>Information on using sparklines and data bars to emphasize data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23</a:t>
            </a:fld>
            <a:endParaRPr lang="en-US" dirty="0"/>
          </a:p>
        </p:txBody>
      </p:sp>
    </p:spTree>
    <p:extLst>
      <p:ext uri="{BB962C8B-B14F-4D97-AF65-F5344CB8AC3E}">
        <p14:creationId xmlns:p14="http://schemas.microsoft.com/office/powerpoint/2010/main" val="81852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Sparklines are small charts that are embedded into the cells in a worksheet, usually beside the data, to facilitate quick analysis of trends. A sparkline can be used within a worksheet to give an immediate visual trend analysis, and it adjusts as the source data changes. Sparklines can graphically depict the data over time through either a line chart or a bar chart that accumulates the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insert </a:t>
            </a:r>
            <a:r>
              <a:rPr lang="en-US" sz="1200" b="0" i="0" u="none" strike="noStrike" kern="1200" baseline="0" dirty="0" err="1" smtClean="0">
                <a:solidFill>
                  <a:schemeClr val="tx1"/>
                </a:solidFill>
                <a:latin typeface="+mn-lt"/>
                <a:ea typeface="+mn-ea"/>
                <a:cs typeface="+mn-cs"/>
              </a:rPr>
              <a:t>sparklines</a:t>
            </a:r>
            <a:r>
              <a:rPr lang="en-US" sz="1200" b="0" i="0" u="none" strike="noStrike" kern="1200" baseline="0" dirty="0" smtClean="0">
                <a:solidFill>
                  <a:schemeClr val="tx1"/>
                </a:solidFill>
                <a:latin typeface="+mn-lt"/>
                <a:ea typeface="+mn-ea"/>
                <a:cs typeface="+mn-cs"/>
              </a:rPr>
              <a:t>, click Line in the Sparklines group on the INSERT tab, and in the Create Sparklines dialog box, select the range.</a:t>
            </a:r>
          </a:p>
          <a:p>
            <a:endParaRPr lang="en-US" dirty="0" smtClean="0"/>
          </a:p>
          <a:p>
            <a:r>
              <a:rPr lang="en-US" dirty="0" smtClean="0"/>
              <a:t>Information on using sparklines and data bars to emphasize data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24</a:t>
            </a:fld>
            <a:endParaRPr lang="en-US" dirty="0"/>
          </a:p>
        </p:txBody>
      </p:sp>
    </p:spTree>
    <p:extLst>
      <p:ext uri="{BB962C8B-B14F-4D97-AF65-F5344CB8AC3E}">
        <p14:creationId xmlns:p14="http://schemas.microsoft.com/office/powerpoint/2010/main" val="3998992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Unlike sparklines, data bars are components of the Conditional Formatting feature. To insert data bars, click Conditional Formatting in the Styles group on the HOME tab and point to Data Bars. From the Data Bars gallery, select the desired color with a solid or gradient pattern.</a:t>
            </a:r>
          </a:p>
        </p:txBody>
      </p:sp>
      <p:sp>
        <p:nvSpPr>
          <p:cNvPr id="4" name="Slide Number Placeholder 3"/>
          <p:cNvSpPr>
            <a:spLocks noGrp="1"/>
          </p:cNvSpPr>
          <p:nvPr>
            <p:ph type="sldNum" sz="quarter" idx="10"/>
          </p:nvPr>
        </p:nvSpPr>
        <p:spPr/>
        <p:txBody>
          <a:bodyPr/>
          <a:lstStyle/>
          <a:p>
            <a:fld id="{4B78A4D0-7C8F-4F3F-AB0D-4E43C97AB58B}" type="slidenum">
              <a:rPr lang="en-US" smtClean="0"/>
              <a:pPr/>
              <a:t>25</a:t>
            </a:fld>
            <a:endParaRPr lang="en-US" dirty="0"/>
          </a:p>
        </p:txBody>
      </p:sp>
    </p:spTree>
    <p:extLst>
      <p:ext uri="{BB962C8B-B14F-4D97-AF65-F5344CB8AC3E}">
        <p14:creationId xmlns:p14="http://schemas.microsoft.com/office/powerpoint/2010/main" val="232731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of working with and creating visually appealing charts with clear messages involves recognizing when you have a confusing chart. It is possible to have too much information or ambiguous information. This can include missing labels or legends, or textual information on a chart that is not clear.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The following are common issues you should try to avoid in the development of charts:</a:t>
            </a:r>
          </a:p>
          <a:p>
            <a:pPr lvl="1">
              <a:buFont typeface="Arial"/>
              <a:buChar char="•"/>
            </a:pPr>
            <a:r>
              <a:rPr lang="en-US" sz="1200" b="0" i="0" u="none" strike="noStrike" kern="1200" baseline="0" dirty="0" smtClean="0">
                <a:solidFill>
                  <a:schemeClr val="tx1"/>
                </a:solidFill>
                <a:latin typeface="+mn-lt"/>
                <a:ea typeface="+mn-ea"/>
                <a:cs typeface="+mn-cs"/>
              </a:rPr>
              <a:t> Not enough context; users do not understand the chart</a:t>
            </a:r>
          </a:p>
          <a:p>
            <a:pPr lvl="2">
              <a:buFont typeface="Arial"/>
              <a:buChar char="•"/>
            </a:pPr>
            <a:r>
              <a:rPr lang="en-US" sz="1200" b="0" i="0" u="none" strike="noStrike" kern="1200" baseline="0" dirty="0" smtClean="0">
                <a:solidFill>
                  <a:schemeClr val="tx1"/>
                </a:solidFill>
                <a:latin typeface="+mn-lt"/>
                <a:ea typeface="+mn-ea"/>
                <a:cs typeface="+mn-cs"/>
              </a:rPr>
              <a:t> Consider adding axes and chart titles and data labels.</a:t>
            </a:r>
          </a:p>
          <a:p>
            <a:pPr lvl="1">
              <a:buFont typeface="Arial"/>
              <a:buChar char="•"/>
            </a:pPr>
            <a:r>
              <a:rPr lang="en-US" sz="1200" b="0" i="0" u="none" strike="noStrike" kern="1200" baseline="0" dirty="0" smtClean="0">
                <a:solidFill>
                  <a:schemeClr val="tx1"/>
                </a:solidFill>
                <a:latin typeface="+mn-lt"/>
                <a:ea typeface="+mn-ea"/>
                <a:cs typeface="+mn-cs"/>
              </a:rPr>
              <a:t> Too much information is on the chart</a:t>
            </a:r>
          </a:p>
          <a:p>
            <a:pPr lvl="2">
              <a:buFont typeface="Arial"/>
              <a:buChar char="•"/>
            </a:pPr>
            <a:r>
              <a:rPr lang="en-US" sz="1200" b="0" i="0" u="none" strike="noStrike" kern="1200" baseline="0" dirty="0" smtClean="0">
                <a:solidFill>
                  <a:schemeClr val="tx1"/>
                </a:solidFill>
                <a:latin typeface="+mn-lt"/>
                <a:ea typeface="+mn-ea"/>
                <a:cs typeface="+mn-cs"/>
              </a:rPr>
              <a:t> Consider using a subset of the data, rather than all the data and summarize the data so it is consolidated.</a:t>
            </a:r>
          </a:p>
          <a:p>
            <a:pPr lvl="1">
              <a:buFont typeface="Arial"/>
              <a:buChar char="•"/>
            </a:pPr>
            <a:r>
              <a:rPr lang="en-US" sz="1200" b="0" i="0" u="none" strike="noStrike" kern="1200" baseline="0" dirty="0" smtClean="0">
                <a:solidFill>
                  <a:schemeClr val="tx1"/>
                </a:solidFill>
                <a:latin typeface="+mn-lt"/>
                <a:ea typeface="+mn-ea"/>
                <a:cs typeface="+mn-cs"/>
              </a:rPr>
              <a:t> Incorrect chart type is used</a:t>
            </a:r>
          </a:p>
          <a:p>
            <a:pPr lvl="2">
              <a:buFont typeface="Arial"/>
              <a:buChar char="•"/>
            </a:pPr>
            <a:r>
              <a:rPr lang="en-US" sz="1200" b="0" i="0" u="none" strike="noStrike" kern="1200" baseline="0" dirty="0" smtClean="0">
                <a:solidFill>
                  <a:schemeClr val="tx1"/>
                </a:solidFill>
                <a:latin typeface="+mn-lt"/>
                <a:ea typeface="+mn-ea"/>
                <a:cs typeface="+mn-cs"/>
              </a:rPr>
              <a:t> Choose a type more appropriate, such as a line chart for trends.</a:t>
            </a:r>
          </a:p>
          <a:p>
            <a:pPr lvl="1">
              <a:buFont typeface="Arial"/>
              <a:buChar char="•"/>
            </a:pPr>
            <a:r>
              <a:rPr lang="en-US" sz="1200" b="0" i="0" u="none" strike="noStrike" kern="1200" baseline="0" dirty="0" smtClean="0">
                <a:solidFill>
                  <a:schemeClr val="tx1"/>
                </a:solidFill>
                <a:latin typeface="+mn-lt"/>
                <a:ea typeface="+mn-ea"/>
                <a:cs typeface="+mn-cs"/>
              </a:rPr>
              <a:t> Chart has issues with readability</a:t>
            </a:r>
          </a:p>
          <a:p>
            <a:pPr lvl="2">
              <a:buFont typeface="Arial"/>
              <a:buChar char="•"/>
            </a:pPr>
            <a:r>
              <a:rPr lang="en-US" sz="1200" b="0" i="0" u="none" strike="noStrike" kern="1200" baseline="0" dirty="0" smtClean="0">
                <a:solidFill>
                  <a:schemeClr val="tx1"/>
                </a:solidFill>
                <a:latin typeface="+mn-lt"/>
                <a:ea typeface="+mn-ea"/>
                <a:cs typeface="+mn-cs"/>
              </a:rPr>
              <a:t> Check the color scheme to ensure text is readable and font characteristics, such as font type or font size.</a:t>
            </a:r>
          </a:p>
          <a:p>
            <a:pPr lvl="2">
              <a:buFont typeface="Arial"/>
              <a:buChar char="•"/>
            </a:pPr>
            <a:r>
              <a:rPr lang="en-US" sz="1200" b="0" i="0" u="none" strike="noStrike" kern="1200" baseline="0" dirty="0" smtClean="0">
                <a:solidFill>
                  <a:schemeClr val="tx1"/>
                </a:solidFill>
                <a:latin typeface="+mn-lt"/>
                <a:ea typeface="+mn-ea"/>
                <a:cs typeface="+mn-cs"/>
              </a:rPr>
              <a:t> Move data labels, and remove excess information.</a:t>
            </a:r>
          </a:p>
          <a:p>
            <a:pPr lvl="2">
              <a:buFont typeface="Arial"/>
              <a:buChar char="•"/>
            </a:pPr>
            <a:r>
              <a:rPr lang="en-US" sz="1200" b="0" i="0" u="none" strike="noStrike" kern="1200" baseline="0" dirty="0" smtClean="0">
                <a:solidFill>
                  <a:schemeClr val="tx1"/>
                </a:solidFill>
                <a:latin typeface="+mn-lt"/>
                <a:ea typeface="+mn-ea"/>
                <a:cs typeface="+mn-cs"/>
              </a:rPr>
              <a:t> Resize the overall chart to provide more area to work.</a:t>
            </a:r>
          </a:p>
          <a:p>
            <a:pPr lvl="1">
              <a:buFont typeface="Arial"/>
              <a:buChar char="•"/>
            </a:pPr>
            <a:r>
              <a:rPr lang="en-US" sz="1200" b="0" i="0" u="none" strike="noStrike" kern="1200" baseline="0" dirty="0" smtClean="0">
                <a:solidFill>
                  <a:schemeClr val="tx1"/>
                </a:solidFill>
                <a:latin typeface="+mn-lt"/>
                <a:ea typeface="+mn-ea"/>
                <a:cs typeface="+mn-cs"/>
              </a:rPr>
              <a:t> Information or labeling is misleading</a:t>
            </a:r>
          </a:p>
          <a:p>
            <a:pPr lvl="2">
              <a:buFont typeface="Arial"/>
              <a:buChar char="•"/>
            </a:pPr>
            <a:r>
              <a:rPr lang="en-US" sz="1200" b="0" i="0" u="none" strike="noStrike" kern="1200" baseline="0" dirty="0" smtClean="0">
                <a:solidFill>
                  <a:schemeClr val="tx1"/>
                </a:solidFill>
                <a:latin typeface="+mn-lt"/>
                <a:ea typeface="+mn-ea"/>
                <a:cs typeface="+mn-cs"/>
              </a:rPr>
              <a:t> Check the scaling to ensure it is appropriate and labeled for the correct units.</a:t>
            </a:r>
          </a:p>
          <a:p>
            <a:pPr>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26</a:t>
            </a:fld>
            <a:endParaRPr lang="en-US" dirty="0"/>
          </a:p>
        </p:txBody>
      </p:sp>
    </p:spTree>
    <p:extLst>
      <p:ext uri="{BB962C8B-B14F-4D97-AF65-F5344CB8AC3E}">
        <p14:creationId xmlns:p14="http://schemas.microsoft.com/office/powerpoint/2010/main" val="19744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00"/>
              </a:spcAft>
            </a:pPr>
            <a:r>
              <a:rPr lang="en-US" dirty="0" smtClean="0"/>
              <a:t>You can modify a chart by using</a:t>
            </a:r>
            <a:r>
              <a:rPr lang="en-US" baseline="0" dirty="0" smtClean="0"/>
              <a:t> the </a:t>
            </a:r>
            <a:r>
              <a:rPr lang="en-US" dirty="0" smtClean="0"/>
              <a:t>Chart</a:t>
            </a:r>
            <a:r>
              <a:rPr lang="en-US" baseline="0" dirty="0" smtClean="0"/>
              <a:t> Elements, Chart Styles, and Chart Filters buttons, and the </a:t>
            </a:r>
            <a:r>
              <a:rPr lang="en-US" dirty="0" smtClean="0"/>
              <a:t>CHART TOOLS DESIGN and FORMAT conceptual tabs.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525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dirty="0" smtClean="0"/>
              <a:t>You can modify a chart by:</a:t>
            </a:r>
          </a:p>
          <a:p>
            <a:pPr marL="457200" marR="0" lvl="1" indent="0" algn="l" defTabSz="914400" rtl="0" eaLnBrk="1" fontAlgn="auto" latinLnBrk="0" hangingPunct="1">
              <a:lnSpc>
                <a:spcPct val="100000"/>
              </a:lnSpc>
              <a:spcBef>
                <a:spcPts val="0"/>
              </a:spcBef>
              <a:spcAft>
                <a:spcPts val="1200"/>
              </a:spcAft>
              <a:buClrTx/>
              <a:buSzTx/>
              <a:buFontTx/>
              <a:buNone/>
              <a:tabLst/>
              <a:defRPr/>
            </a:pPr>
            <a:r>
              <a:rPr lang="en-US" dirty="0" smtClean="0"/>
              <a:t>Positioning a chart</a:t>
            </a:r>
            <a:r>
              <a:rPr lang="en-US" baseline="0" dirty="0" smtClean="0"/>
              <a:t> on the worksheet with the data or on a new sheet</a:t>
            </a:r>
            <a:endParaRPr lang="en-US" dirty="0" smtClean="0"/>
          </a:p>
          <a:p>
            <a:pPr lvl="1">
              <a:buFont typeface="Arial"/>
              <a:buNone/>
            </a:pPr>
            <a:r>
              <a:rPr lang="en-US" dirty="0" smtClean="0"/>
              <a:t>Selecting the appropriate</a:t>
            </a:r>
            <a:r>
              <a:rPr lang="en-US" baseline="0" dirty="0" smtClean="0"/>
              <a:t> c</a:t>
            </a:r>
            <a:r>
              <a:rPr lang="en-US" dirty="0" smtClean="0"/>
              <a:t>hart type, such as pie, line, column, or bar</a:t>
            </a:r>
          </a:p>
          <a:p>
            <a:pPr lvl="1">
              <a:buFont typeface="Arial"/>
              <a:buNone/>
            </a:pPr>
            <a:r>
              <a:rPr lang="en-US" dirty="0" smtClean="0"/>
              <a:t>Using layouts,</a:t>
            </a:r>
            <a:r>
              <a:rPr lang="en-US" baseline="0" dirty="0" smtClean="0"/>
              <a:t> which focus on the location of components</a:t>
            </a:r>
          </a:p>
          <a:p>
            <a:pPr lvl="1">
              <a:buFont typeface="Arial"/>
              <a:buNone/>
            </a:pPr>
            <a:r>
              <a:rPr lang="en-US" baseline="0" dirty="0" smtClean="0"/>
              <a:t>Using styles, which focus on component colors and effects</a:t>
            </a:r>
          </a:p>
          <a:p>
            <a:pPr lvl="1">
              <a:buFont typeface="Arial"/>
              <a:buNone/>
            </a:pPr>
            <a:r>
              <a:rPr lang="en-US" baseline="0" dirty="0" smtClean="0"/>
              <a:t>Changing a chart’s title and axis labels, such as changing, formatting, and positioning text</a:t>
            </a:r>
          </a:p>
          <a:p>
            <a:pPr lvl="1">
              <a:buFont typeface="Arial"/>
              <a:buNone/>
            </a:pPr>
            <a:r>
              <a:rPr lang="en-US" baseline="0" dirty="0" smtClean="0"/>
              <a:t>Adding color to chart objects, such as changing fill colors or adding a border</a:t>
            </a:r>
          </a:p>
          <a:p>
            <a:pPr lvl="1">
              <a:buFont typeface="Arial"/>
              <a:buNone/>
            </a:pP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4181373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lang="en-US" dirty="0" smtClean="0"/>
              <a:t>You can emphasize data by</a:t>
            </a:r>
            <a:r>
              <a:rPr lang="en-US" baseline="0" dirty="0" smtClean="0"/>
              <a:t> using</a:t>
            </a:r>
            <a:r>
              <a:rPr lang="en-US" dirty="0" smtClean="0"/>
              <a:t> sparklines and data bars to clarify information and understand trends.</a:t>
            </a:r>
          </a:p>
          <a:p>
            <a:pPr marL="0" marR="0" lvl="1" indent="0" algn="l" defTabSz="914400" rtl="0" eaLnBrk="1" fontAlgn="auto" latinLnBrk="0" hangingPunct="1">
              <a:lnSpc>
                <a:spcPct val="100000"/>
              </a:lnSpc>
              <a:spcBef>
                <a:spcPts val="0"/>
              </a:spcBef>
              <a:spcAft>
                <a:spcPts val="1200"/>
              </a:spcAft>
              <a:buClrTx/>
              <a:buSzTx/>
              <a:buFontTx/>
              <a:buNone/>
              <a:tabLst/>
              <a:defRPr/>
            </a:pPr>
            <a:r>
              <a:rPr lang="en-US" dirty="0" smtClean="0"/>
              <a:t>Charts should be visually appealing and with clear messages. You should check to see if</a:t>
            </a:r>
            <a:r>
              <a:rPr lang="en-US" baseline="0" dirty="0" smtClean="0"/>
              <a:t> you:</a:t>
            </a:r>
            <a:endParaRPr lang="en-US" dirty="0" smtClean="0"/>
          </a:p>
          <a:p>
            <a:pPr marL="457200" marR="0" lvl="2" indent="0" algn="l" defTabSz="914400" rtl="0" eaLnBrk="1" fontAlgn="auto" latinLnBrk="0" hangingPunct="1">
              <a:lnSpc>
                <a:spcPct val="100000"/>
              </a:lnSpc>
              <a:spcBef>
                <a:spcPts val="0"/>
              </a:spcBef>
              <a:spcAft>
                <a:spcPts val="1200"/>
              </a:spcAft>
              <a:buClrTx/>
              <a:buSzTx/>
              <a:buFontTx/>
              <a:buNone/>
              <a:tabLst/>
              <a:defRPr/>
            </a:pPr>
            <a:r>
              <a:rPr lang="en-US" dirty="0" smtClean="0"/>
              <a:t>Have too much or ambiguous information, such as a missing label or legend</a:t>
            </a:r>
          </a:p>
          <a:p>
            <a:pPr marL="457200" marR="0" lvl="2" indent="0" algn="l" defTabSz="914400" rtl="0" eaLnBrk="1" fontAlgn="auto" latinLnBrk="0" hangingPunct="1">
              <a:lnSpc>
                <a:spcPct val="100000"/>
              </a:lnSpc>
              <a:spcBef>
                <a:spcPts val="0"/>
              </a:spcBef>
              <a:spcAft>
                <a:spcPts val="1200"/>
              </a:spcAft>
              <a:buClrTx/>
              <a:buSzTx/>
              <a:buFontTx/>
              <a:buNone/>
              <a:tabLst/>
              <a:defRPr/>
            </a:pPr>
            <a:r>
              <a:rPr lang="en-US" dirty="0" smtClean="0"/>
              <a:t>Are using an</a:t>
            </a:r>
            <a:r>
              <a:rPr lang="en-US" baseline="0" dirty="0" smtClean="0"/>
              <a:t> </a:t>
            </a:r>
            <a:r>
              <a:rPr lang="en-US" dirty="0" smtClean="0"/>
              <a:t>incorrect chart type, such as using a line chart instead of a pie chart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68699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 objectives are:</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Edit and format charts to add emphasis</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Use sparklines and data bars to emphasize data</a:t>
            </a: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Recognize and correct confusing charts</a:t>
            </a:r>
          </a:p>
        </p:txBody>
      </p:sp>
      <p:sp>
        <p:nvSpPr>
          <p:cNvPr id="4" name="Slide Number Placeholder 3"/>
          <p:cNvSpPr>
            <a:spLocks noGrp="1"/>
          </p:cNvSpPr>
          <p:nvPr>
            <p:ph type="sldNum" sz="quarter" idx="10"/>
          </p:nvPr>
        </p:nvSpPr>
        <p:spPr/>
        <p:txBody>
          <a:bodyPr/>
          <a:lstStyle/>
          <a:p>
            <a:fld id="{4B78A4D0-7C8F-4F3F-AB0D-4E43C97AB58B}" type="slidenum">
              <a:rPr lang="en-US" smtClean="0"/>
              <a:pPr/>
              <a:t>3</a:t>
            </a:fld>
            <a:endParaRPr lang="en-US" dirty="0"/>
          </a:p>
        </p:txBody>
      </p:sp>
    </p:spTree>
    <p:extLst>
      <p:ext uri="{BB962C8B-B14F-4D97-AF65-F5344CB8AC3E}">
        <p14:creationId xmlns:p14="http://schemas.microsoft.com/office/powerpoint/2010/main" val="53229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representing data visually, you need to make some initial decisions about the basic design of the chart.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initial decisions include:</a:t>
            </a:r>
          </a:p>
          <a:p>
            <a:pPr lvl="1">
              <a:buFont typeface="Arial"/>
              <a:buChar char="•"/>
            </a:pPr>
            <a:r>
              <a:rPr lang="en-US" sz="1200" b="0" i="0" u="none" strike="noStrike" kern="1200" baseline="0" dirty="0" smtClean="0">
                <a:solidFill>
                  <a:schemeClr val="tx1"/>
                </a:solidFill>
                <a:latin typeface="+mn-lt"/>
                <a:ea typeface="+mn-ea"/>
                <a:cs typeface="+mn-cs"/>
              </a:rPr>
              <a:t> The location of the chart</a:t>
            </a:r>
          </a:p>
          <a:p>
            <a:pPr lvl="1">
              <a:buFont typeface="Arial"/>
              <a:buChar char="•"/>
            </a:pPr>
            <a:r>
              <a:rPr lang="en-US" sz="1200" b="0" i="0" u="none" strike="noStrike" kern="1200" baseline="0" dirty="0" smtClean="0">
                <a:solidFill>
                  <a:schemeClr val="tx1"/>
                </a:solidFill>
                <a:latin typeface="+mn-lt"/>
                <a:ea typeface="+mn-ea"/>
                <a:cs typeface="+mn-cs"/>
              </a:rPr>
              <a:t> The type of chart</a:t>
            </a:r>
          </a:p>
          <a:p>
            <a:pPr lvl="1">
              <a:buFont typeface="Arial"/>
              <a:buChar char="•"/>
            </a:pPr>
            <a:r>
              <a:rPr lang="en-US" sz="1200" b="0" i="0" u="none" strike="noStrike" kern="1200" baseline="0" dirty="0" smtClean="0">
                <a:solidFill>
                  <a:schemeClr val="tx1"/>
                </a:solidFill>
                <a:latin typeface="+mn-lt"/>
                <a:ea typeface="+mn-ea"/>
                <a:cs typeface="+mn-cs"/>
              </a:rPr>
              <a:t> The general layout and style</a:t>
            </a:r>
          </a:p>
          <a:p>
            <a:pPr lvl="1">
              <a:buFont typeface="Arial"/>
              <a:buChar char="•"/>
            </a:pPr>
            <a:r>
              <a:rPr lang="en-US" sz="1200" b="0" i="0" u="none" strike="noStrike" kern="1200" baseline="0" dirty="0" smtClean="0">
                <a:solidFill>
                  <a:schemeClr val="tx1"/>
                </a:solidFill>
                <a:latin typeface="+mn-lt"/>
                <a:ea typeface="+mn-ea"/>
                <a:cs typeface="+mn-cs"/>
              </a:rPr>
              <a:t> The data used</a:t>
            </a:r>
          </a:p>
          <a:p>
            <a:endParaRPr lang="en-US" dirty="0" smtClean="0"/>
          </a:p>
          <a:p>
            <a:r>
              <a:rPr lang="en-US" dirty="0" smtClean="0"/>
              <a:t>Information on exploring chart types, layouts,</a:t>
            </a:r>
            <a:r>
              <a:rPr lang="en-US" baseline="0" dirty="0" smtClean="0"/>
              <a:t> and styles </a:t>
            </a:r>
            <a:r>
              <a:rPr lang="en-US" dirty="0" smtClean="0"/>
              <a:t>continues on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4</a:t>
            </a:fld>
            <a:endParaRPr lang="en-US" dirty="0"/>
          </a:p>
        </p:txBody>
      </p:sp>
    </p:spTree>
    <p:extLst>
      <p:ext uri="{BB962C8B-B14F-4D97-AF65-F5344CB8AC3E}">
        <p14:creationId xmlns:p14="http://schemas.microsoft.com/office/powerpoint/2010/main" val="313283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i="0" u="none" strike="noStrike" kern="1200" baseline="0" dirty="0" smtClean="0">
                <a:solidFill>
                  <a:schemeClr val="tx1"/>
                </a:solidFill>
                <a:latin typeface="+mn-lt"/>
                <a:ea typeface="+mn-ea"/>
                <a:cs typeface="+mn-cs"/>
              </a:rPr>
              <a:t>A data series is a group of related data values to be charted. A data point is an individual data value in a data series. A chart might contain multiple data series or a single data series. </a:t>
            </a:r>
          </a:p>
          <a:p>
            <a:pPr lvl="0"/>
            <a:endParaRPr lang="en-US" sz="1200" b="0" i="0" u="none" strike="noStrike" kern="1200" baseline="0" dirty="0" smtClean="0">
              <a:solidFill>
                <a:schemeClr val="tx1"/>
              </a:solidFill>
              <a:latin typeface="+mn-lt"/>
              <a:ea typeface="+mn-ea"/>
              <a:cs typeface="+mn-cs"/>
            </a:endParaRPr>
          </a:p>
          <a:p>
            <a:pPr lvl="0"/>
            <a:r>
              <a:rPr lang="en-US" b="0" i="0" u="none" strike="noStrike" kern="1200" baseline="0" dirty="0" smtClean="0">
                <a:solidFill>
                  <a:schemeClr val="tx1"/>
                </a:solidFill>
                <a:latin typeface="+mn-lt"/>
                <a:ea typeface="+mn-ea"/>
                <a:cs typeface="+mn-cs"/>
              </a:rPr>
              <a:t>We begin by modifying an existing chart. Click the chart border to display the CHART TOOLS contextual tabs. Take a few minutes to familiarize yourself with the various chart components and chart tools.</a:t>
            </a:r>
            <a:endParaRPr lang="en-US" dirty="0" smtClean="0"/>
          </a:p>
          <a:p>
            <a:endParaRPr lang="en-US" dirty="0" smtClean="0"/>
          </a:p>
          <a:p>
            <a:r>
              <a:rPr lang="en-US" dirty="0" smtClean="0"/>
              <a:t>Information on exploring chart types, layouts,</a:t>
            </a:r>
            <a:r>
              <a:rPr lang="en-US" baseline="0" dirty="0" smtClean="0"/>
              <a:t> and styles </a:t>
            </a:r>
            <a:r>
              <a:rPr lang="en-US" dirty="0" smtClean="0"/>
              <a:t>continues on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5</a:t>
            </a:fld>
            <a:endParaRPr lang="en-US" dirty="0"/>
          </a:p>
        </p:txBody>
      </p:sp>
    </p:spTree>
    <p:extLst>
      <p:ext uri="{BB962C8B-B14F-4D97-AF65-F5344CB8AC3E}">
        <p14:creationId xmlns:p14="http://schemas.microsoft.com/office/powerpoint/2010/main" val="33974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an example of a chart modification, we change the labels. To the right of the chart, click Chart Elements. If necessary, refer to the previous slide to see the location for the Chart Elements button. Click Data Labels from the Chart Element list, and the labels will be displayed in chart. Click the Data Labels arrow and from the list, click More Options to display the Format Data Label task pane, which is shown in the slide. </a:t>
            </a:r>
            <a:r>
              <a:rPr lang="en-US" b="0" i="0" u="none" strike="noStrike" kern="1200" baseline="0" dirty="0" smtClean="0">
                <a:solidFill>
                  <a:schemeClr val="tx1"/>
                </a:solidFill>
                <a:latin typeface="+mn-lt"/>
                <a:ea typeface="+mn-ea"/>
                <a:cs typeface="+mn-cs"/>
              </a:rPr>
              <a:t>Take a few minutes to familiarize yourself with the various label options shown in the task pane. By checking Percentages, you can see that the percentages are displayed in each slice. Although we will not discuss how, you can also see the style of the pie chart has been changed.</a:t>
            </a:r>
            <a:endParaRPr lang="en-US" dirty="0" smtClean="0"/>
          </a:p>
          <a:p>
            <a:endParaRPr lang="en-US" dirty="0" smtClean="0"/>
          </a:p>
          <a:p>
            <a:r>
              <a:rPr lang="en-US" dirty="0" smtClean="0"/>
              <a:t>Information on exploring chart types, layouts,</a:t>
            </a:r>
            <a:r>
              <a:rPr lang="en-US" baseline="0" dirty="0" smtClean="0"/>
              <a:t> and styles </a:t>
            </a:r>
            <a:r>
              <a:rPr lang="en-US" dirty="0" smtClean="0"/>
              <a:t>continues on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6</a:t>
            </a:fld>
            <a:endParaRPr lang="en-US" dirty="0"/>
          </a:p>
        </p:txBody>
      </p:sp>
    </p:spTree>
    <p:extLst>
      <p:ext uri="{BB962C8B-B14F-4D97-AF65-F5344CB8AC3E}">
        <p14:creationId xmlns:p14="http://schemas.microsoft.com/office/powerpoint/2010/main" val="34261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creating a chart, you should consider the chart location, because this might affect the flexibility of moving and resizing your chart components. There are two general locations for a chart—either within an existing worksheet or on a separate worksheet, referred to as a </a:t>
            </a:r>
            <a:r>
              <a:rPr lang="en-US" sz="1200" b="0" i="1" u="none" strike="noStrike" kern="1200" baseline="0" dirty="0" smtClean="0">
                <a:solidFill>
                  <a:schemeClr val="tx1"/>
                </a:solidFill>
                <a:latin typeface="+mn-lt"/>
                <a:ea typeface="+mn-ea"/>
                <a:cs typeface="+mn-cs"/>
              </a:rPr>
              <a:t>chart sheet</a:t>
            </a:r>
            <a:r>
              <a:rPr lang="en-US" sz="1200" b="0" i="0" u="none" strike="noStrike" kern="1200" baseline="0" dirty="0" smtClean="0">
                <a:solidFill>
                  <a:schemeClr val="tx1"/>
                </a:solidFill>
                <a:latin typeface="+mn-lt"/>
                <a:ea typeface="+mn-ea"/>
                <a:cs typeface="+mn-cs"/>
              </a:rPr>
              <a:t>, which is a special worksheet that is dedicated to displaying chart objects.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create a chart, select the range of cells, click the Quick Analysis tool, click Charts, and point to each of the suggested chart types. As you point to each, Live preview displays the chart. Once you decide which chart type, click 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B78A4D0-7C8F-4F3F-AB0D-4E43C97AB58B}" type="slidenum">
              <a:rPr lang="en-US" smtClean="0"/>
              <a:pPr/>
              <a:t>7</a:t>
            </a:fld>
            <a:endParaRPr lang="en-US" dirty="0"/>
          </a:p>
        </p:txBody>
      </p:sp>
    </p:spTree>
    <p:extLst>
      <p:ext uri="{BB962C8B-B14F-4D97-AF65-F5344CB8AC3E}">
        <p14:creationId xmlns:p14="http://schemas.microsoft.com/office/powerpoint/2010/main" val="410376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Charts created within the worksheet appear as objects that “float” on top of the worksheet. One method for moving a chart is to place the pointer on a chart’s border, and when it changes to a four-way arrow, drag the chart to the desired location. In a similar manner, a chart can be resized by placing the pointer on one of the border sizing handles and dragging to change its size. You can also right-click the chart’s border, and click Format Chart Area from the shortcut menu to open the Format Chart Area task pane. As shown in the slide, there are several task pane options from which to choose.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move a chart to a chart sheet, select the chart, click Move Chart in the Location group on the CHART TOOL DESIGN tab to display the Move Chart dialog box. One of the choices is to move it to a new sheet and name the sheet.</a:t>
            </a:r>
          </a:p>
        </p:txBody>
      </p:sp>
      <p:sp>
        <p:nvSpPr>
          <p:cNvPr id="4" name="Slide Number Placeholder 3"/>
          <p:cNvSpPr>
            <a:spLocks noGrp="1"/>
          </p:cNvSpPr>
          <p:nvPr>
            <p:ph type="sldNum" sz="quarter" idx="10"/>
          </p:nvPr>
        </p:nvSpPr>
        <p:spPr/>
        <p:txBody>
          <a:bodyPr/>
          <a:lstStyle/>
          <a:p>
            <a:fld id="{4B78A4D0-7C8F-4F3F-AB0D-4E43C97AB58B}" type="slidenum">
              <a:rPr lang="en-US" smtClean="0"/>
              <a:pPr/>
              <a:t>8</a:t>
            </a:fld>
            <a:endParaRPr lang="en-US" dirty="0"/>
          </a:p>
        </p:txBody>
      </p:sp>
    </p:spTree>
    <p:extLst>
      <p:ext uri="{BB962C8B-B14F-4D97-AF65-F5344CB8AC3E}">
        <p14:creationId xmlns:p14="http://schemas.microsoft.com/office/powerpoint/2010/main" val="399269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Pie charts are commonly used for depicting the relationships of the parts to the whole, such as comparing staff performance within a department or comparing the number of transactions of each product category within a time period.</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Line charts help convey change over a period of time. They are great for exploring how data in a business, such as sales or production, changes over time.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Column charts are useful for comparing data sets that are categorized, such as departments, product categories, or survey results. Column charts are also useful for showing categories over time where each column represents a unit of time.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Bar charts are useful for working with categorical data. Bar charts are similar to column charts, except the bars are horizontal representations of the data rather than vertical.</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Scatter charts, also called </a:t>
            </a:r>
            <a:r>
              <a:rPr lang="en-US" i="1" dirty="0" smtClean="0"/>
              <a:t>scatter plots</a:t>
            </a:r>
            <a:r>
              <a:rPr lang="en-US" dirty="0" smtClean="0"/>
              <a:t>, are a particular type of chart that conveys the relationship between two numeric variables. This type of chart is common as a statistical tool depicting the correlation between the two variables.</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 An area chart is a variation of a stacked line chart that emphasizes the magnitude of change over time and visually depicts a trend. The area chart stacks a set of data series and colors each area that is created.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three chart</a:t>
            </a:r>
            <a:r>
              <a:rPr lang="en-US" baseline="0" dirty="0" smtClean="0"/>
              <a:t> types with which you might not be familiar.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understanding different</a:t>
            </a:r>
            <a:r>
              <a:rPr lang="en-US" baseline="0" dirty="0" smtClean="0"/>
              <a:t> chart </a:t>
            </a:r>
            <a:r>
              <a:rPr lang="en-US" dirty="0" smtClean="0"/>
              <a:t>types continues on the next slide.</a:t>
            </a:r>
          </a:p>
        </p:txBody>
      </p:sp>
      <p:sp>
        <p:nvSpPr>
          <p:cNvPr id="4" name="Slide Number Placeholder 3"/>
          <p:cNvSpPr>
            <a:spLocks noGrp="1"/>
          </p:cNvSpPr>
          <p:nvPr>
            <p:ph type="sldNum" sz="quarter" idx="10"/>
          </p:nvPr>
        </p:nvSpPr>
        <p:spPr/>
        <p:txBody>
          <a:bodyPr/>
          <a:lstStyle/>
          <a:p>
            <a:fld id="{4B78A4D0-7C8F-4F3F-AB0D-4E43C97AB58B}" type="slidenum">
              <a:rPr lang="en-US" smtClean="0"/>
              <a:pPr/>
              <a:t>9</a:t>
            </a:fld>
            <a:endParaRPr lang="en-US" dirty="0"/>
          </a:p>
        </p:txBody>
      </p:sp>
    </p:spTree>
    <p:extLst>
      <p:ext uri="{BB962C8B-B14F-4D97-AF65-F5344CB8AC3E}">
        <p14:creationId xmlns:p14="http://schemas.microsoft.com/office/powerpoint/2010/main" val="67059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6"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533400" y="1676400"/>
            <a:ext cx="8077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7" name="Rounded Rectangle 6"/>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8" name="Rounded Rectangle 7"/>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050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a:xfrm>
            <a:off x="1905000" y="6516626"/>
            <a:ext cx="5486400" cy="365125"/>
          </a:xfrm>
        </p:spPr>
        <p:txBody>
          <a:bodyPr/>
          <a:lstStyle/>
          <a:p>
            <a:r>
              <a:rPr lang="en-US" b="1" dirty="0" smtClean="0"/>
              <a:t>Copyright © 2014 Pearson Education, Inc. Publishing as Prentice Hall.  </a:t>
            </a:r>
            <a:endParaRPr lang="en-US" dirty="0"/>
          </a:p>
        </p:txBody>
      </p:sp>
      <p:sp>
        <p:nvSpPr>
          <p:cNvPr id="8" name="TextBox 7"/>
          <p:cNvSpPr txBox="1"/>
          <p:nvPr/>
        </p:nvSpPr>
        <p:spPr>
          <a:xfrm>
            <a:off x="4038600" y="1752600"/>
            <a:ext cx="4495800" cy="1692771"/>
          </a:xfrm>
          <a:prstGeom prst="rect">
            <a:avLst/>
          </a:prstGeom>
          <a:noFill/>
        </p:spPr>
        <p:txBody>
          <a:bodyPr wrap="square" rtlCol="0">
            <a:spAutoFit/>
          </a:bodyPr>
          <a:lstStyle/>
          <a:p>
            <a:r>
              <a:rPr lang="en-US" sz="3200" b="1" dirty="0" smtClean="0">
                <a:cs typeface="Arial" pitchFamily="34" charset="0"/>
              </a:rPr>
              <a:t>Excel</a:t>
            </a:r>
          </a:p>
          <a:p>
            <a:r>
              <a:rPr lang="en-US" sz="3600" b="1" dirty="0" smtClean="0">
                <a:cs typeface="Arial" pitchFamily="34" charset="0"/>
              </a:rPr>
              <a:t>Effective </a:t>
            </a:r>
            <a:r>
              <a:rPr lang="en-US" sz="3600" b="1" dirty="0" smtClean="0">
                <a:cs typeface="Arial" pitchFamily="34" charset="0"/>
              </a:rPr>
              <a:t>Charts</a:t>
            </a:r>
          </a:p>
          <a:p>
            <a:endParaRPr lang="en-US" sz="3600" b="1" dirty="0" smtClean="0">
              <a:cs typeface="Arial" pitchFamily="34" charset="0"/>
            </a:endParaRPr>
          </a:p>
        </p:txBody>
      </p:sp>
      <p:sp>
        <p:nvSpPr>
          <p:cNvPr id="9" name="Rounded Rectangle 8"/>
          <p:cNvSpPr/>
          <p:nvPr/>
        </p:nvSpPr>
        <p:spPr>
          <a:xfrm>
            <a:off x="457200" y="381000"/>
            <a:ext cx="8229600" cy="1143000"/>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8900000" algn="bl" rotWithShape="0">
                    <a:prstClr val="black">
                      <a:alpha val="40000"/>
                    </a:prstClr>
                  </a:outerShdw>
                </a:effectLst>
              </a:rPr>
              <a:t>Your Office</a:t>
            </a:r>
          </a:p>
          <a:p>
            <a:pPr algn="ctr"/>
            <a:r>
              <a:rPr lang="en-US"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8900000" algn="bl" rotWithShape="0">
                    <a:prstClr val="black">
                      <a:alpha val="40000"/>
                    </a:prstClr>
                  </a:outerShdw>
                </a:effectLst>
              </a:rPr>
              <a:t>Microsoft Excel 2013 Comprehensive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18900000" algn="bl" rotWithShape="0">
                  <a:prstClr val="black">
                    <a:alpha val="40000"/>
                  </a:prstClr>
                </a:outerShdw>
              </a:effectLst>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314" y="1688685"/>
            <a:ext cx="3415753" cy="4326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Different Chart Types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0600" y="2057400"/>
            <a:ext cx="7158726" cy="3886200"/>
          </a:xfrm>
          <a:prstGeom prst="rect">
            <a:avLst/>
          </a:prstGeom>
        </p:spPr>
      </p:pic>
    </p:spTree>
    <p:extLst>
      <p:ext uri="{BB962C8B-B14F-4D97-AF65-F5344CB8AC3E}">
        <p14:creationId xmlns:p14="http://schemas.microsoft.com/office/powerpoint/2010/main" val="144306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Different Chart Types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1461" y="1908926"/>
            <a:ext cx="7621078" cy="4191000"/>
          </a:xfrm>
          <a:prstGeom prst="rect">
            <a:avLst/>
          </a:prstGeom>
        </p:spPr>
      </p:pic>
    </p:spTree>
    <p:extLst>
      <p:ext uri="{BB962C8B-B14F-4D97-AF65-F5344CB8AC3E}">
        <p14:creationId xmlns:p14="http://schemas.microsoft.com/office/powerpoint/2010/main" val="1548523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Understand Different Chart Types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393156"/>
            <a:ext cx="7543800" cy="3124200"/>
          </a:xfrm>
          <a:prstGeom prst="rect">
            <a:avLst/>
          </a:prstGeom>
        </p:spPr>
      </p:pic>
    </p:spTree>
    <p:extLst>
      <p:ext uri="{BB962C8B-B14F-4D97-AF65-F5344CB8AC3E}">
        <p14:creationId xmlns:p14="http://schemas.microsoft.com/office/powerpoint/2010/main" val="2653724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13</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7" name="Text Placeholder 6"/>
          <p:cNvSpPr>
            <a:spLocks noGrp="1"/>
          </p:cNvSpPr>
          <p:nvPr>
            <p:ph type="body" sz="quarter" idx="12"/>
          </p:nvPr>
        </p:nvSpPr>
        <p:spPr/>
        <p:txBody>
          <a:bodyPr/>
          <a:lstStyle/>
          <a:p>
            <a:r>
              <a:rPr lang="en-US" dirty="0" smtClean="0"/>
              <a:t>Chart changes can be made by modifying:</a:t>
            </a:r>
          </a:p>
          <a:p>
            <a:pPr lvl="1"/>
            <a:r>
              <a:rPr lang="en-US" dirty="0" smtClean="0"/>
              <a:t>Layouts</a:t>
            </a:r>
          </a:p>
          <a:p>
            <a:pPr lvl="1"/>
            <a:r>
              <a:rPr lang="en-US" dirty="0" smtClean="0"/>
              <a:t>Styles</a:t>
            </a:r>
          </a:p>
          <a:p>
            <a:pPr lvl="1"/>
            <a:r>
              <a:rPr lang="en-US" dirty="0" smtClean="0"/>
              <a:t>Labels</a:t>
            </a:r>
          </a:p>
          <a:p>
            <a:pPr lvl="1"/>
            <a:r>
              <a:rPr lang="en-US" dirty="0" smtClean="0"/>
              <a:t>Colors</a:t>
            </a:r>
          </a:p>
          <a:p>
            <a:r>
              <a:rPr lang="en-US" dirty="0" smtClean="0"/>
              <a:t>Objects can be added to a chart:</a:t>
            </a:r>
          </a:p>
          <a:p>
            <a:pPr lvl="1"/>
            <a:r>
              <a:rPr lang="en-US" dirty="0" smtClean="0"/>
              <a:t>Pictures</a:t>
            </a:r>
          </a:p>
          <a:p>
            <a:pPr lvl="1"/>
            <a:r>
              <a:rPr lang="en-US" dirty="0" smtClean="0"/>
              <a:t>Shapes</a:t>
            </a:r>
          </a:p>
          <a:p>
            <a:pPr marL="0" indent="0">
              <a:buNone/>
            </a:pP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2112632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2484437"/>
            <a:ext cx="7567889" cy="3048000"/>
          </a:xfrm>
          <a:prstGeom prst="rect">
            <a:avLst/>
          </a:prstGeom>
        </p:spPr>
      </p:pic>
    </p:spTree>
    <p:extLst>
      <p:ext uri="{BB962C8B-B14F-4D97-AF65-F5344CB8AC3E}">
        <p14:creationId xmlns:p14="http://schemas.microsoft.com/office/powerpoint/2010/main" val="3083397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7" name="Picture 6"/>
          <p:cNvPicPr>
            <a:picLocks noChangeAspect="1"/>
          </p:cNvPicPr>
          <p:nvPr/>
        </p:nvPicPr>
        <p:blipFill>
          <a:blip r:embed="rId3" cstate="print"/>
          <a:stretch>
            <a:fillRect/>
          </a:stretch>
        </p:blipFill>
        <p:spPr>
          <a:xfrm>
            <a:off x="457200" y="1603201"/>
            <a:ext cx="4800000" cy="2819048"/>
          </a:xfrm>
          <a:prstGeom prst="rect">
            <a:avLst/>
          </a:prstGeom>
          <a:ln>
            <a:solidFill>
              <a:schemeClr val="tx1"/>
            </a:solidFill>
          </a:ln>
        </p:spPr>
      </p:pic>
      <p:pic>
        <p:nvPicPr>
          <p:cNvPr id="5" name="Picture 4"/>
          <p:cNvPicPr>
            <a:picLocks noChangeAspect="1"/>
          </p:cNvPicPr>
          <p:nvPr/>
        </p:nvPicPr>
        <p:blipFill>
          <a:blip r:embed="rId4" cstate="print"/>
          <a:stretch>
            <a:fillRect/>
          </a:stretch>
        </p:blipFill>
        <p:spPr>
          <a:xfrm>
            <a:off x="3870758" y="3594626"/>
            <a:ext cx="4800000" cy="2800000"/>
          </a:xfrm>
          <a:prstGeom prst="rect">
            <a:avLst/>
          </a:prstGeom>
        </p:spPr>
      </p:pic>
    </p:spTree>
    <p:extLst>
      <p:ext uri="{BB962C8B-B14F-4D97-AF65-F5344CB8AC3E}">
        <p14:creationId xmlns:p14="http://schemas.microsoft.com/office/powerpoint/2010/main" val="2664412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00200" y="1771423"/>
            <a:ext cx="5943600" cy="4474029"/>
          </a:xfrm>
          <a:prstGeom prst="rect">
            <a:avLst/>
          </a:prstGeom>
        </p:spPr>
      </p:pic>
    </p:spTree>
    <p:extLst>
      <p:ext uri="{BB962C8B-B14F-4D97-AF65-F5344CB8AC3E}">
        <p14:creationId xmlns:p14="http://schemas.microsoft.com/office/powerpoint/2010/main" val="101772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6" name="Text Placeholder 5"/>
          <p:cNvSpPr>
            <a:spLocks noGrp="1"/>
          </p:cNvSpPr>
          <p:nvPr>
            <p:ph type="body" sz="quarter" idx="12"/>
          </p:nvPr>
        </p:nvSpPr>
        <p:spPr/>
        <p:txBody>
          <a:bodyPr/>
          <a:lstStyle/>
          <a:p>
            <a:pPr marL="0" indent="0">
              <a:buNone/>
            </a:pPr>
            <a:r>
              <a:rPr lang="en-US" dirty="0" smtClean="0"/>
              <a:t>Textual chart enhancements:</a:t>
            </a:r>
          </a:p>
          <a:p>
            <a:r>
              <a:rPr lang="en-US" dirty="0" smtClean="0"/>
              <a:t>Chart title</a:t>
            </a:r>
          </a:p>
          <a:p>
            <a:r>
              <a:rPr lang="en-US" dirty="0" smtClean="0"/>
              <a:t>Axes titles</a:t>
            </a:r>
          </a:p>
          <a:p>
            <a:r>
              <a:rPr lang="en-US" dirty="0" smtClean="0"/>
              <a:t>Legend</a:t>
            </a:r>
          </a:p>
          <a:p>
            <a:r>
              <a:rPr lang="en-US" dirty="0" smtClean="0"/>
              <a:t>Data labels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14713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18</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3255" y="1989137"/>
            <a:ext cx="7397490" cy="4038600"/>
          </a:xfrm>
          <a:prstGeom prst="rect">
            <a:avLst/>
          </a:prstGeom>
        </p:spPr>
      </p:pic>
    </p:spTree>
    <p:extLst>
      <p:ext uri="{BB962C8B-B14F-4D97-AF65-F5344CB8AC3E}">
        <p14:creationId xmlns:p14="http://schemas.microsoft.com/office/powerpoint/2010/main" val="602930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19</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Change Chart Data and Styles</a:t>
            </a:r>
            <a:br>
              <a:rPr lang="en-US" dirty="0" smtClean="0"/>
            </a:br>
            <a:r>
              <a:rPr lang="en-US" dirty="0" smtClean="0"/>
              <a:t>for Presentations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3783" y="1951037"/>
            <a:ext cx="7556433" cy="4114800"/>
          </a:xfrm>
          <a:prstGeom prst="rect">
            <a:avLst/>
          </a:prstGeom>
        </p:spPr>
      </p:pic>
    </p:spTree>
    <p:extLst>
      <p:ext uri="{BB962C8B-B14F-4D97-AF65-F5344CB8AC3E}">
        <p14:creationId xmlns:p14="http://schemas.microsoft.com/office/powerpoint/2010/main" val="261104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4294967295"/>
          </p:nvPr>
        </p:nvSpPr>
        <p:spPr>
          <a:xfrm>
            <a:off x="628650" y="1825625"/>
            <a:ext cx="7886700" cy="4351338"/>
          </a:xfrm>
          <a:prstGeom prst="rect">
            <a:avLst/>
          </a:prstGeom>
        </p:spPr>
        <p:txBody>
          <a:bodyPr>
            <a:normAutofit/>
          </a:bodyPr>
          <a:lstStyle/>
          <a:p>
            <a:r>
              <a:rPr lang="en-US" sz="3600" b="1" dirty="0"/>
              <a:t>Explore chart types, layouts, and styles</a:t>
            </a:r>
          </a:p>
          <a:p>
            <a:r>
              <a:rPr lang="en-US" sz="3600" b="1" dirty="0"/>
              <a:t>Explore the </a:t>
            </a:r>
            <a:r>
              <a:rPr lang="en-US" sz="3600" b="1" dirty="0" smtClean="0"/>
              <a:t>positioning of charts</a:t>
            </a:r>
          </a:p>
          <a:p>
            <a:r>
              <a:rPr lang="de-DE" sz="3600" b="1" dirty="0"/>
              <a:t>Understand </a:t>
            </a:r>
            <a:r>
              <a:rPr lang="de-DE" sz="3600" b="1" dirty="0" smtClean="0"/>
              <a:t>different chart types</a:t>
            </a:r>
            <a:endParaRPr lang="en-US" sz="3600" b="1" dirty="0" smtClean="0"/>
          </a:p>
          <a:p>
            <a:r>
              <a:rPr lang="en-US" sz="3600" b="1" dirty="0"/>
              <a:t>Change chart data </a:t>
            </a:r>
            <a:r>
              <a:rPr lang="en-US" sz="3600" b="1" dirty="0" smtClean="0"/>
              <a:t>and styles </a:t>
            </a:r>
            <a:r>
              <a:rPr lang="en-US" sz="3600" b="1" dirty="0"/>
              <a:t>for presentations</a:t>
            </a:r>
          </a:p>
        </p:txBody>
      </p:sp>
      <p:sp>
        <p:nvSpPr>
          <p:cNvPr id="4" name="Footer Placeholder 3"/>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2</a:t>
            </a:fld>
            <a:endParaRPr lang="en-US" dirty="0"/>
          </a:p>
        </p:txBody>
      </p:sp>
    </p:spTree>
    <p:extLst>
      <p:ext uri="{BB962C8B-B14F-4D97-AF65-F5344CB8AC3E}">
        <p14:creationId xmlns:p14="http://schemas.microsoft.com/office/powerpoint/2010/main" val="4095540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20</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Edit and Format Charts to</a:t>
            </a:r>
            <a:br>
              <a:rPr lang="en-US" dirty="0" smtClean="0"/>
            </a:br>
            <a:r>
              <a:rPr lang="en-US" dirty="0" smtClean="0"/>
              <a:t>Add Emphasis</a:t>
            </a:r>
            <a:endParaRPr lang="en-US" dirty="0"/>
          </a:p>
        </p:txBody>
      </p:sp>
      <p:sp>
        <p:nvSpPr>
          <p:cNvPr id="6" name="Text Placeholder 5"/>
          <p:cNvSpPr>
            <a:spLocks noGrp="1"/>
          </p:cNvSpPr>
          <p:nvPr>
            <p:ph type="body" sz="quarter" idx="12"/>
          </p:nvPr>
        </p:nvSpPr>
        <p:spPr>
          <a:xfrm>
            <a:off x="533400" y="1676400"/>
            <a:ext cx="8077200" cy="4572000"/>
          </a:xfrm>
        </p:spPr>
        <p:txBody>
          <a:bodyPr>
            <a:noAutofit/>
          </a:bodyPr>
          <a:lstStyle/>
          <a:p>
            <a:pPr marL="0" indent="0">
              <a:buNone/>
            </a:pPr>
            <a:r>
              <a:rPr lang="en-US" dirty="0" smtClean="0"/>
              <a:t>Chart formatting options</a:t>
            </a:r>
            <a:r>
              <a:rPr lang="en-US" dirty="0"/>
              <a:t>:</a:t>
            </a:r>
          </a:p>
          <a:p>
            <a:pPr>
              <a:spcBef>
                <a:spcPts val="400"/>
              </a:spcBef>
            </a:pPr>
            <a:r>
              <a:rPr lang="en-US" dirty="0"/>
              <a:t>Number</a:t>
            </a:r>
          </a:p>
          <a:p>
            <a:pPr>
              <a:spcBef>
                <a:spcPts val="400"/>
              </a:spcBef>
            </a:pPr>
            <a:r>
              <a:rPr lang="en-US" dirty="0"/>
              <a:t>Fill</a:t>
            </a:r>
          </a:p>
          <a:p>
            <a:pPr>
              <a:spcBef>
                <a:spcPts val="400"/>
              </a:spcBef>
            </a:pPr>
            <a:r>
              <a:rPr lang="en-US" dirty="0"/>
              <a:t>Border </a:t>
            </a:r>
            <a:r>
              <a:rPr lang="en-US" dirty="0" smtClean="0"/>
              <a:t>Colors and Styles</a:t>
            </a:r>
            <a:endParaRPr lang="en-US" dirty="0"/>
          </a:p>
          <a:p>
            <a:pPr>
              <a:spcBef>
                <a:spcPts val="400"/>
              </a:spcBef>
            </a:pPr>
            <a:r>
              <a:rPr lang="en-US" dirty="0" smtClean="0"/>
              <a:t>Shadow</a:t>
            </a:r>
          </a:p>
          <a:p>
            <a:pPr>
              <a:spcBef>
                <a:spcPts val="400"/>
              </a:spcBef>
            </a:pPr>
            <a:r>
              <a:rPr lang="en-US" dirty="0" smtClean="0"/>
              <a:t>Glow </a:t>
            </a:r>
            <a:r>
              <a:rPr lang="en-US" dirty="0"/>
              <a:t>and Soft </a:t>
            </a:r>
            <a:r>
              <a:rPr lang="en-US" dirty="0" smtClean="0"/>
              <a:t>Edges</a:t>
            </a:r>
          </a:p>
          <a:p>
            <a:pPr>
              <a:spcBef>
                <a:spcPts val="400"/>
              </a:spcBef>
            </a:pPr>
            <a:r>
              <a:rPr lang="en-US" dirty="0" smtClean="0"/>
              <a:t>3-D Format</a:t>
            </a:r>
          </a:p>
          <a:p>
            <a:pPr>
              <a:spcBef>
                <a:spcPts val="400"/>
              </a:spcBef>
            </a:pPr>
            <a:r>
              <a:rPr lang="en-US" dirty="0" smtClean="0"/>
              <a:t>Alignment</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591451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21</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Edit and Format Charts to</a:t>
            </a:r>
            <a:br>
              <a:rPr lang="en-US" dirty="0" smtClean="0"/>
            </a:br>
            <a:r>
              <a:rPr lang="en-US" dirty="0" smtClean="0"/>
              <a:t>Add Emphasis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300" y="1951037"/>
            <a:ext cx="7391400" cy="4114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9800" y="2171700"/>
            <a:ext cx="1533525" cy="2781300"/>
          </a:xfrm>
          <a:prstGeom prst="rect">
            <a:avLst/>
          </a:prstGeom>
        </p:spPr>
      </p:pic>
    </p:spTree>
    <p:extLst>
      <p:ext uri="{BB962C8B-B14F-4D97-AF65-F5344CB8AC3E}">
        <p14:creationId xmlns:p14="http://schemas.microsoft.com/office/powerpoint/2010/main" val="358594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22</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Edit and Format Charts to</a:t>
            </a:r>
            <a:br>
              <a:rPr lang="en-US" dirty="0" smtClean="0"/>
            </a:br>
            <a:r>
              <a:rPr lang="en-US" dirty="0" smtClean="0"/>
              <a:t>Add Emphasis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15917365"/>
              </p:ext>
            </p:extLst>
          </p:nvPr>
        </p:nvGraphicFramePr>
        <p:xfrm>
          <a:off x="609600" y="1673225"/>
          <a:ext cx="4370387" cy="2876550"/>
        </p:xfrm>
        <a:graphic>
          <a:graphicData uri="http://schemas.openxmlformats.org/presentationml/2006/ole">
            <mc:AlternateContent xmlns:mc="http://schemas.openxmlformats.org/markup-compatibility/2006">
              <mc:Choice xmlns:v="urn:schemas-microsoft-com:vml" Requires="v">
                <p:oleObj spid="_x0000_s1068" name="Image" r:id="rId4" imgW="4371429" imgH="2876190" progId="">
                  <p:embed/>
                </p:oleObj>
              </mc:Choice>
              <mc:Fallback>
                <p:oleObj name="Image" r:id="rId4" imgW="4371429" imgH="287619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3225"/>
                        <a:ext cx="4370387" cy="287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90582435"/>
              </p:ext>
            </p:extLst>
          </p:nvPr>
        </p:nvGraphicFramePr>
        <p:xfrm>
          <a:off x="3933408" y="3505200"/>
          <a:ext cx="4560887" cy="2838450"/>
        </p:xfrm>
        <a:graphic>
          <a:graphicData uri="http://schemas.openxmlformats.org/presentationml/2006/ole">
            <mc:AlternateContent xmlns:mc="http://schemas.openxmlformats.org/markup-compatibility/2006">
              <mc:Choice xmlns:v="urn:schemas-microsoft-com:vml" Requires="v">
                <p:oleObj spid="_x0000_s1069" name="Image" r:id="rId6" imgW="4561905" imgH="2838095" progId="">
                  <p:embed/>
                </p:oleObj>
              </mc:Choice>
              <mc:Fallback>
                <p:oleObj name="Image" r:id="rId6" imgW="4561905" imgH="2838095" progId="">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408" y="3505200"/>
                        <a:ext cx="4560887" cy="283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3775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23</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Sparklines and Data Bars</a:t>
            </a:r>
            <a:br>
              <a:rPr lang="en-US" dirty="0" smtClean="0"/>
            </a:br>
            <a:r>
              <a:rPr lang="en-US" dirty="0" smtClean="0"/>
              <a:t>to Emphasize Data</a:t>
            </a:r>
            <a:endParaRPr lang="en-US" dirty="0"/>
          </a:p>
        </p:txBody>
      </p:sp>
      <p:sp>
        <p:nvSpPr>
          <p:cNvPr id="5" name="Text Placeholder 4"/>
          <p:cNvSpPr>
            <a:spLocks noGrp="1"/>
          </p:cNvSpPr>
          <p:nvPr>
            <p:ph type="body" sz="quarter" idx="12"/>
          </p:nvPr>
        </p:nvSpPr>
        <p:spPr/>
        <p:txBody>
          <a:bodyPr/>
          <a:lstStyle/>
          <a:p>
            <a:r>
              <a:rPr lang="en-US" dirty="0" smtClean="0"/>
              <a:t>Sparklines:</a:t>
            </a:r>
          </a:p>
          <a:p>
            <a:pPr lvl="1"/>
            <a:r>
              <a:rPr lang="en-US" dirty="0" smtClean="0"/>
              <a:t>Are small embedded charts</a:t>
            </a:r>
          </a:p>
          <a:p>
            <a:pPr lvl="1"/>
            <a:r>
              <a:rPr lang="en-US" dirty="0" smtClean="0"/>
              <a:t>Facilitate quick analysis of treads</a:t>
            </a:r>
          </a:p>
          <a:p>
            <a:pPr lvl="1"/>
            <a:r>
              <a:rPr lang="en-US" dirty="0" smtClean="0"/>
              <a:t>Depict data over time</a:t>
            </a:r>
          </a:p>
          <a:p>
            <a:r>
              <a:rPr lang="en-US" dirty="0" smtClean="0"/>
              <a:t>Data bars:</a:t>
            </a:r>
          </a:p>
          <a:p>
            <a:pPr lvl="1"/>
            <a:r>
              <a:rPr lang="en-US" dirty="0" smtClean="0"/>
              <a:t>Are graphic </a:t>
            </a:r>
            <a:r>
              <a:rPr lang="en-US" dirty="0"/>
              <a:t>components </a:t>
            </a:r>
            <a:r>
              <a:rPr lang="en-US" dirty="0" smtClean="0"/>
              <a:t>overlaid </a:t>
            </a:r>
            <a:r>
              <a:rPr lang="en-US" dirty="0"/>
              <a:t>onto </a:t>
            </a:r>
            <a:r>
              <a:rPr lang="en-US" dirty="0" smtClean="0"/>
              <a:t>data</a:t>
            </a:r>
          </a:p>
          <a:p>
            <a:pPr lvl="1"/>
            <a:r>
              <a:rPr lang="en-US" dirty="0" smtClean="0"/>
              <a:t>Are added </a:t>
            </a:r>
            <a:r>
              <a:rPr lang="en-US" dirty="0"/>
              <a:t>to a cell and </a:t>
            </a:r>
            <a:r>
              <a:rPr lang="en-US" dirty="0" smtClean="0"/>
              <a:t>interpret </a:t>
            </a:r>
            <a:r>
              <a:rPr lang="en-US" dirty="0"/>
              <a:t>a set of </a:t>
            </a:r>
            <a:r>
              <a:rPr lang="en-US" dirty="0" smtClean="0"/>
              <a:t>data</a:t>
            </a:r>
          </a:p>
          <a:p>
            <a:pPr lvl="1"/>
            <a:r>
              <a:rPr lang="en-US" dirty="0" smtClean="0"/>
              <a:t>Are solid or gradient fill</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3768226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Use Sparklines and Data Bars</a:t>
            </a:r>
            <a:br>
              <a:rPr lang="en-US" dirty="0" smtClean="0"/>
            </a:br>
            <a:r>
              <a:rPr lang="en-US" dirty="0" smtClean="0"/>
              <a:t>to Emphasize Data</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2636837"/>
            <a:ext cx="7545375" cy="2743200"/>
          </a:xfrm>
          <a:prstGeom prst="rect">
            <a:avLst/>
          </a:prstGeom>
        </p:spPr>
      </p:pic>
    </p:spTree>
    <p:extLst>
      <p:ext uri="{BB962C8B-B14F-4D97-AF65-F5344CB8AC3E}">
        <p14:creationId xmlns:p14="http://schemas.microsoft.com/office/powerpoint/2010/main" val="1536077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25</a:t>
            </a:fld>
            <a:endParaRPr lang="en-US" dirty="0"/>
          </a:p>
        </p:txBody>
      </p:sp>
      <p:sp>
        <p:nvSpPr>
          <p:cNvPr id="2" name="Title 1"/>
          <p:cNvSpPr>
            <a:spLocks noGrp="1"/>
          </p:cNvSpPr>
          <p:nvPr>
            <p:ph type="title"/>
          </p:nvPr>
        </p:nvSpPr>
        <p:spPr>
          <a:xfrm>
            <a:off x="457199" y="380999"/>
            <a:ext cx="8229600" cy="1143000"/>
          </a:xfrm>
        </p:spPr>
        <p:txBody>
          <a:bodyPr>
            <a:noAutofit/>
          </a:bodyPr>
          <a:lstStyle/>
          <a:p>
            <a:pPr>
              <a:lnSpc>
                <a:spcPts val="4000"/>
              </a:lnSpc>
            </a:pPr>
            <a:r>
              <a:rPr lang="en-US" dirty="0" smtClean="0"/>
              <a:t>Use Sparklines and Data Bars</a:t>
            </a:r>
            <a:br>
              <a:rPr lang="en-US" dirty="0" smtClean="0"/>
            </a:br>
            <a:r>
              <a:rPr lang="en-US" dirty="0" smtClean="0"/>
              <a:t>to Emphasize Data</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0022" y="2103437"/>
            <a:ext cx="7743955" cy="3810000"/>
          </a:xfrm>
          <a:prstGeom prst="rect">
            <a:avLst/>
          </a:prstGeom>
        </p:spPr>
      </p:pic>
    </p:spTree>
    <p:extLst>
      <p:ext uri="{BB962C8B-B14F-4D97-AF65-F5344CB8AC3E}">
        <p14:creationId xmlns:p14="http://schemas.microsoft.com/office/powerpoint/2010/main" val="149887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26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Recognize and Correct</a:t>
            </a:r>
            <a:br>
              <a:rPr lang="en-US" dirty="0" smtClean="0"/>
            </a:br>
            <a:r>
              <a:rPr lang="en-US" dirty="0" smtClean="0"/>
              <a:t>Confusing Charts</a:t>
            </a:r>
            <a:endParaRPr lang="en-US" dirty="0"/>
          </a:p>
        </p:txBody>
      </p:sp>
      <p:sp>
        <p:nvSpPr>
          <p:cNvPr id="5" name="Text Placeholder 4"/>
          <p:cNvSpPr>
            <a:spLocks noGrp="1"/>
          </p:cNvSpPr>
          <p:nvPr>
            <p:ph type="body" sz="quarter" idx="12"/>
          </p:nvPr>
        </p:nvSpPr>
        <p:spPr/>
        <p:txBody>
          <a:bodyPr/>
          <a:lstStyle/>
          <a:p>
            <a:pPr marL="0" indent="0">
              <a:buNone/>
            </a:pPr>
            <a:r>
              <a:rPr lang="en-US" dirty="0" smtClean="0"/>
              <a:t>Common charting issues:</a:t>
            </a:r>
          </a:p>
          <a:p>
            <a:r>
              <a:rPr lang="en-US" dirty="0" smtClean="0"/>
              <a:t>Insufficient content</a:t>
            </a:r>
          </a:p>
          <a:p>
            <a:r>
              <a:rPr lang="en-US" dirty="0" smtClean="0"/>
              <a:t>Too much information</a:t>
            </a:r>
          </a:p>
          <a:p>
            <a:r>
              <a:rPr lang="en-US" dirty="0" smtClean="0"/>
              <a:t>Incorrect chart type</a:t>
            </a:r>
          </a:p>
          <a:p>
            <a:r>
              <a:rPr lang="en-US" dirty="0" smtClean="0"/>
              <a:t>Chart readability</a:t>
            </a:r>
          </a:p>
          <a:p>
            <a:r>
              <a:rPr lang="en-US" dirty="0" smtClean="0"/>
              <a:t>Misleading information or labeling</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12041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27</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2"/>
          </p:nvPr>
        </p:nvSpPr>
        <p:spPr/>
        <p:txBody>
          <a:bodyPr>
            <a:noAutofit/>
          </a:bodyPr>
          <a:lstStyle/>
          <a:p>
            <a:pPr marL="0" indent="0">
              <a:spcAft>
                <a:spcPts val="1200"/>
              </a:spcAft>
              <a:buNone/>
            </a:pPr>
            <a:r>
              <a:rPr lang="en-US" dirty="0" smtClean="0"/>
              <a:t>Modifying charts:</a:t>
            </a:r>
          </a:p>
          <a:p>
            <a:pPr>
              <a:spcBef>
                <a:spcPts val="0"/>
              </a:spcBef>
              <a:spcAft>
                <a:spcPts val="600"/>
              </a:spcAft>
            </a:pPr>
            <a:r>
              <a:rPr lang="en-US" dirty="0" smtClean="0"/>
              <a:t>Chart modification buttons:</a:t>
            </a:r>
          </a:p>
          <a:p>
            <a:pPr lvl="1">
              <a:spcBef>
                <a:spcPts val="0"/>
              </a:spcBef>
            </a:pPr>
            <a:r>
              <a:rPr lang="en-US" dirty="0"/>
              <a:t>Chart </a:t>
            </a:r>
            <a:r>
              <a:rPr lang="en-US" dirty="0" smtClean="0"/>
              <a:t>Elements</a:t>
            </a:r>
          </a:p>
          <a:p>
            <a:pPr lvl="1"/>
            <a:r>
              <a:rPr lang="en-US" dirty="0" smtClean="0"/>
              <a:t>Chart Styles</a:t>
            </a:r>
          </a:p>
          <a:p>
            <a:pPr lvl="1"/>
            <a:r>
              <a:rPr lang="en-US" dirty="0" smtClean="0"/>
              <a:t>Chart Filters</a:t>
            </a:r>
          </a:p>
          <a:p>
            <a:r>
              <a:rPr lang="en-US" dirty="0" smtClean="0"/>
              <a:t>CHART TOOLS conceptual tabs:</a:t>
            </a:r>
          </a:p>
          <a:p>
            <a:pPr lvl="1"/>
            <a:r>
              <a:rPr lang="en-US" dirty="0" smtClean="0"/>
              <a:t>DESIGN</a:t>
            </a:r>
          </a:p>
          <a:p>
            <a:pPr lvl="1"/>
            <a:r>
              <a:rPr lang="en-US" dirty="0" smtClean="0"/>
              <a:t>FORMAT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28</a:t>
            </a:fld>
            <a:endParaRPr lang="en-US" dirty="0"/>
          </a:p>
        </p:txBody>
      </p:sp>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type="body" sz="quarter" idx="12"/>
          </p:nvPr>
        </p:nvSpPr>
        <p:spPr/>
        <p:txBody>
          <a:bodyPr>
            <a:noAutofit/>
          </a:bodyPr>
          <a:lstStyle/>
          <a:p>
            <a:pPr marL="0" indent="0">
              <a:spcAft>
                <a:spcPts val="1200"/>
              </a:spcAft>
              <a:buNone/>
            </a:pPr>
            <a:r>
              <a:rPr lang="en-US" dirty="0" smtClean="0"/>
              <a:t>Modifying charts:</a:t>
            </a:r>
          </a:p>
          <a:p>
            <a:pPr>
              <a:spcBef>
                <a:spcPts val="0"/>
              </a:spcBef>
              <a:spcAft>
                <a:spcPts val="600"/>
              </a:spcAft>
            </a:pPr>
            <a:r>
              <a:rPr lang="en-US" dirty="0" smtClean="0"/>
              <a:t>Positioning</a:t>
            </a:r>
          </a:p>
          <a:p>
            <a:pPr>
              <a:spcBef>
                <a:spcPts val="0"/>
              </a:spcBef>
              <a:spcAft>
                <a:spcPts val="600"/>
              </a:spcAft>
            </a:pPr>
            <a:r>
              <a:rPr lang="en-US" dirty="0" smtClean="0"/>
              <a:t>Types</a:t>
            </a:r>
          </a:p>
          <a:p>
            <a:pPr>
              <a:spcBef>
                <a:spcPts val="0"/>
              </a:spcBef>
              <a:spcAft>
                <a:spcPts val="600"/>
              </a:spcAft>
            </a:pPr>
            <a:r>
              <a:rPr lang="en-US" dirty="0" smtClean="0"/>
              <a:t>Layouts</a:t>
            </a:r>
          </a:p>
          <a:p>
            <a:pPr>
              <a:spcBef>
                <a:spcPts val="0"/>
              </a:spcBef>
              <a:spcAft>
                <a:spcPts val="600"/>
              </a:spcAft>
            </a:pPr>
            <a:r>
              <a:rPr lang="en-US" dirty="0" smtClean="0"/>
              <a:t>Styles</a:t>
            </a:r>
          </a:p>
          <a:p>
            <a:pPr>
              <a:spcBef>
                <a:spcPts val="0"/>
              </a:spcBef>
              <a:spcAft>
                <a:spcPts val="600"/>
              </a:spcAft>
            </a:pPr>
            <a:r>
              <a:rPr lang="en-US" dirty="0" smtClean="0"/>
              <a:t>Titles and axis labels</a:t>
            </a:r>
          </a:p>
          <a:p>
            <a:pPr>
              <a:spcBef>
                <a:spcPts val="0"/>
              </a:spcBef>
              <a:spcAft>
                <a:spcPts val="600"/>
              </a:spcAft>
            </a:pPr>
            <a:r>
              <a:rPr lang="en-US" dirty="0" smtClean="0"/>
              <a:t>Coloring</a:t>
            </a:r>
          </a:p>
        </p:txBody>
      </p:sp>
    </p:spTree>
    <p:extLst>
      <p:ext uri="{BB962C8B-B14F-4D97-AF65-F5344CB8AC3E}">
        <p14:creationId xmlns:p14="http://schemas.microsoft.com/office/powerpoint/2010/main" val="673623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905000" y="6492875"/>
            <a:ext cx="5486400" cy="365125"/>
          </a:xfrm>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29</a:t>
            </a:fld>
            <a:endParaRPr lang="en-US" dirty="0"/>
          </a:p>
        </p:txBody>
      </p:sp>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type="body" sz="quarter" idx="12"/>
          </p:nvPr>
        </p:nvSpPr>
        <p:spPr/>
        <p:txBody>
          <a:bodyPr>
            <a:noAutofit/>
          </a:bodyPr>
          <a:lstStyle/>
          <a:p>
            <a:pPr>
              <a:spcAft>
                <a:spcPts val="1200"/>
              </a:spcAft>
            </a:pPr>
            <a:r>
              <a:rPr lang="en-US" dirty="0" smtClean="0"/>
              <a:t>Emphasizing data:</a:t>
            </a:r>
          </a:p>
          <a:p>
            <a:pPr lvl="1">
              <a:spcBef>
                <a:spcPts val="0"/>
              </a:spcBef>
              <a:spcAft>
                <a:spcPts val="600"/>
              </a:spcAft>
            </a:pPr>
            <a:r>
              <a:rPr lang="en-US" dirty="0" smtClean="0"/>
              <a:t>Sparklines</a:t>
            </a:r>
          </a:p>
          <a:p>
            <a:pPr lvl="1">
              <a:spcBef>
                <a:spcPts val="0"/>
              </a:spcBef>
              <a:spcAft>
                <a:spcPts val="600"/>
              </a:spcAft>
            </a:pPr>
            <a:r>
              <a:rPr lang="en-US" dirty="0" smtClean="0"/>
              <a:t>Data bars</a:t>
            </a:r>
          </a:p>
          <a:p>
            <a:pPr>
              <a:spcBef>
                <a:spcPts val="0"/>
              </a:spcBef>
              <a:spcAft>
                <a:spcPts val="600"/>
              </a:spcAft>
            </a:pPr>
            <a:r>
              <a:rPr lang="en-US" dirty="0"/>
              <a:t>Recognize and </a:t>
            </a:r>
            <a:r>
              <a:rPr lang="en-US" dirty="0" smtClean="0"/>
              <a:t>correct confusing charts</a:t>
            </a:r>
          </a:p>
          <a:p>
            <a:pPr lvl="1">
              <a:spcBef>
                <a:spcPts val="0"/>
              </a:spcBef>
              <a:spcAft>
                <a:spcPts val="600"/>
              </a:spcAft>
            </a:pPr>
            <a:r>
              <a:rPr lang="en-US" dirty="0" smtClean="0"/>
              <a:t>Too much or ambiguous information</a:t>
            </a:r>
          </a:p>
          <a:p>
            <a:pPr lvl="1">
              <a:spcBef>
                <a:spcPts val="0"/>
              </a:spcBef>
              <a:spcAft>
                <a:spcPts val="600"/>
              </a:spcAft>
            </a:pPr>
            <a:r>
              <a:rPr lang="en-US" dirty="0" smtClean="0"/>
              <a:t>Incorrect chart type</a:t>
            </a:r>
          </a:p>
        </p:txBody>
      </p:sp>
    </p:spTree>
    <p:extLst>
      <p:ext uri="{BB962C8B-B14F-4D97-AF65-F5344CB8AC3E}">
        <p14:creationId xmlns:p14="http://schemas.microsoft.com/office/powerpoint/2010/main" val="376760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(Continued)</a:t>
            </a:r>
          </a:p>
        </p:txBody>
      </p:sp>
      <p:sp>
        <p:nvSpPr>
          <p:cNvPr id="3" name="Content Placeholder 2"/>
          <p:cNvSpPr>
            <a:spLocks noGrp="1"/>
          </p:cNvSpPr>
          <p:nvPr>
            <p:ph idx="4294967295"/>
          </p:nvPr>
        </p:nvSpPr>
        <p:spPr>
          <a:xfrm>
            <a:off x="628650" y="1825625"/>
            <a:ext cx="7886700" cy="4351338"/>
          </a:xfrm>
          <a:prstGeom prst="rect">
            <a:avLst/>
          </a:prstGeom>
        </p:spPr>
        <p:txBody>
          <a:bodyPr>
            <a:normAutofit/>
          </a:bodyPr>
          <a:lstStyle/>
          <a:p>
            <a:r>
              <a:rPr lang="en-US" sz="3600" b="1" dirty="0"/>
              <a:t>Edit and format charts </a:t>
            </a:r>
            <a:r>
              <a:rPr lang="en-US" sz="3600" b="1" dirty="0" smtClean="0"/>
              <a:t>to add emphasis</a:t>
            </a:r>
          </a:p>
          <a:p>
            <a:r>
              <a:rPr lang="en-US" sz="3600" b="1" dirty="0"/>
              <a:t>Use sparklines and </a:t>
            </a:r>
            <a:r>
              <a:rPr lang="en-US" sz="3600" b="1" dirty="0" smtClean="0"/>
              <a:t>data bars </a:t>
            </a:r>
            <a:r>
              <a:rPr lang="en-US" sz="3600" b="1" dirty="0"/>
              <a:t>to emphasize </a:t>
            </a:r>
            <a:r>
              <a:rPr lang="en-US" sz="3600" b="1" dirty="0" smtClean="0"/>
              <a:t>data</a:t>
            </a:r>
          </a:p>
          <a:p>
            <a:r>
              <a:rPr lang="en-US" sz="3600" b="1" dirty="0"/>
              <a:t>Recognize and </a:t>
            </a:r>
            <a:r>
              <a:rPr lang="en-US" sz="3600" b="1" dirty="0" smtClean="0"/>
              <a:t>correct confusing </a:t>
            </a:r>
            <a:r>
              <a:rPr lang="en-US" sz="3600" b="1" dirty="0"/>
              <a:t>charts</a:t>
            </a:r>
          </a:p>
        </p:txBody>
      </p:sp>
      <p:sp>
        <p:nvSpPr>
          <p:cNvPr id="4" name="Footer Placeholder 3"/>
          <p:cNvSpPr>
            <a:spLocks noGrp="1"/>
          </p:cNvSpPr>
          <p:nvPr>
            <p:ph type="ftr" sz="quarter" idx="3"/>
          </p:nvPr>
        </p:nvSpPr>
        <p:spPr/>
        <p:txBody>
          <a:bodyPr/>
          <a:lstStyle/>
          <a:p>
            <a:r>
              <a:rPr lang="en-US" b="1" dirty="0" smtClean="0"/>
              <a:t>Copyright © 2014 Pearson Education, Inc. Publishing as Prentice Hall.  </a:t>
            </a:r>
            <a:endParaRPr lang="en-US" dirty="0"/>
          </a:p>
        </p:txBody>
      </p:sp>
      <p:sp>
        <p:nvSpPr>
          <p:cNvPr id="5" name="Slide Number Placeholder 4"/>
          <p:cNvSpPr>
            <a:spLocks noGrp="1"/>
          </p:cNvSpPr>
          <p:nvPr>
            <p:ph type="sldNum" sz="quarter" idx="11"/>
          </p:nvPr>
        </p:nvSpPr>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3636058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4</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Explore Chart Types,</a:t>
            </a:r>
            <a:br>
              <a:rPr lang="en-US" dirty="0" smtClean="0"/>
            </a:br>
            <a:r>
              <a:rPr lang="en-US" dirty="0" smtClean="0"/>
              <a:t>Layouts, and Styles</a:t>
            </a:r>
            <a:endParaRPr lang="en-US" dirty="0"/>
          </a:p>
        </p:txBody>
      </p:sp>
      <p:sp>
        <p:nvSpPr>
          <p:cNvPr id="9" name="Text Placeholder 8"/>
          <p:cNvSpPr>
            <a:spLocks noGrp="1"/>
          </p:cNvSpPr>
          <p:nvPr>
            <p:ph type="body" sz="quarter" idx="12"/>
          </p:nvPr>
        </p:nvSpPr>
        <p:spPr/>
        <p:txBody>
          <a:bodyPr/>
          <a:lstStyle/>
          <a:p>
            <a:pPr marL="0" indent="0">
              <a:buNone/>
            </a:pPr>
            <a:r>
              <a:rPr lang="en-US" dirty="0" smtClean="0"/>
              <a:t>Initial </a:t>
            </a:r>
            <a:r>
              <a:rPr lang="en-US" dirty="0"/>
              <a:t>decisions about the basic </a:t>
            </a:r>
            <a:r>
              <a:rPr lang="en-US" dirty="0" smtClean="0"/>
              <a:t>chart design:</a:t>
            </a:r>
          </a:p>
          <a:p>
            <a:r>
              <a:rPr lang="en-US" dirty="0" smtClean="0"/>
              <a:t>The </a:t>
            </a:r>
            <a:r>
              <a:rPr lang="en-US" dirty="0"/>
              <a:t>location of the chart</a:t>
            </a:r>
          </a:p>
          <a:p>
            <a:r>
              <a:rPr lang="en-US" dirty="0" smtClean="0"/>
              <a:t>The </a:t>
            </a:r>
            <a:r>
              <a:rPr lang="en-US" dirty="0"/>
              <a:t>type of chart</a:t>
            </a:r>
          </a:p>
          <a:p>
            <a:r>
              <a:rPr lang="en-US" dirty="0" smtClean="0"/>
              <a:t>The </a:t>
            </a:r>
            <a:r>
              <a:rPr lang="en-US" dirty="0"/>
              <a:t>general layout and style</a:t>
            </a:r>
            <a:endParaRPr lang="en-US" dirty="0" smtClean="0"/>
          </a:p>
          <a:p>
            <a:r>
              <a:rPr lang="en-US" dirty="0" smtClean="0"/>
              <a:t>The data used</a:t>
            </a:r>
            <a:endParaRPr lang="en-US" dirty="0"/>
          </a:p>
          <a:p>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spTree>
    <p:extLst>
      <p:ext uri="{BB962C8B-B14F-4D97-AF65-F5344CB8AC3E}">
        <p14:creationId xmlns:p14="http://schemas.microsoft.com/office/powerpoint/2010/main" val="113670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5</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Explore Chart Types,</a:t>
            </a:r>
            <a:br>
              <a:rPr lang="en-US" dirty="0" smtClean="0"/>
            </a:br>
            <a:r>
              <a:rPr lang="en-US" dirty="0" smtClean="0"/>
              <a:t>Layouts, and Styles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1821320"/>
            <a:ext cx="7273748" cy="4374235"/>
          </a:xfrm>
          <a:prstGeom prst="rect">
            <a:avLst/>
          </a:prstGeom>
        </p:spPr>
      </p:pic>
    </p:spTree>
    <p:extLst>
      <p:ext uri="{BB962C8B-B14F-4D97-AF65-F5344CB8AC3E}">
        <p14:creationId xmlns:p14="http://schemas.microsoft.com/office/powerpoint/2010/main" val="294915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6</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Explore Chart Types,</a:t>
            </a:r>
            <a:br>
              <a:rPr lang="en-US" dirty="0" smtClean="0"/>
            </a:br>
            <a:r>
              <a:rPr lang="en-US" dirty="0" smtClean="0"/>
              <a:t>Layouts, and Styles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2000" y="1874837"/>
            <a:ext cx="7086600" cy="4267200"/>
          </a:xfrm>
          <a:prstGeom prst="rect">
            <a:avLst/>
          </a:prstGeom>
        </p:spPr>
      </p:pic>
    </p:spTree>
    <p:extLst>
      <p:ext uri="{BB962C8B-B14F-4D97-AF65-F5344CB8AC3E}">
        <p14:creationId xmlns:p14="http://schemas.microsoft.com/office/powerpoint/2010/main" val="48195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7F33F24-5111-4524-9375-24241E4B6E0C}" type="slidenum">
              <a:rPr lang="en-US" smtClean="0"/>
              <a:pPr/>
              <a:t>7</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Explore Chart Types,</a:t>
            </a:r>
            <a:br>
              <a:rPr lang="en-US" dirty="0" smtClean="0"/>
            </a:br>
            <a:r>
              <a:rPr lang="en-US" dirty="0" smtClean="0"/>
              <a:t>Layouts, and Styles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8300" y="1803691"/>
            <a:ext cx="5867400" cy="4409492"/>
          </a:xfrm>
          <a:prstGeom prst="rect">
            <a:avLst/>
          </a:prstGeom>
        </p:spPr>
      </p:pic>
    </p:spTree>
    <p:extLst>
      <p:ext uri="{BB962C8B-B14F-4D97-AF65-F5344CB8AC3E}">
        <p14:creationId xmlns:p14="http://schemas.microsoft.com/office/powerpoint/2010/main" val="411149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2" name="Title 1"/>
          <p:cNvSpPr>
            <a:spLocks noGrp="1"/>
          </p:cNvSpPr>
          <p:nvPr>
            <p:ph type="title"/>
          </p:nvPr>
        </p:nvSpPr>
        <p:spPr>
          <a:xfrm>
            <a:off x="457200" y="381000"/>
            <a:ext cx="8229600" cy="1143000"/>
          </a:xfrm>
        </p:spPr>
        <p:txBody>
          <a:bodyPr>
            <a:noAutofit/>
          </a:bodyPr>
          <a:lstStyle/>
          <a:p>
            <a:pPr>
              <a:lnSpc>
                <a:spcPts val="4000"/>
              </a:lnSpc>
            </a:pPr>
            <a:r>
              <a:rPr lang="en-US" dirty="0" smtClean="0"/>
              <a:t>Explore the Positioning of Charts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1104" y="1912937"/>
            <a:ext cx="7501791" cy="4191000"/>
          </a:xfrm>
          <a:prstGeom prst="rect">
            <a:avLst/>
          </a:prstGeom>
        </p:spPr>
      </p:pic>
    </p:spTree>
    <p:extLst>
      <p:ext uri="{BB962C8B-B14F-4D97-AF65-F5344CB8AC3E}">
        <p14:creationId xmlns:p14="http://schemas.microsoft.com/office/powerpoint/2010/main" val="2283696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2" name="Title 1"/>
          <p:cNvSpPr>
            <a:spLocks noGrp="1"/>
          </p:cNvSpPr>
          <p:nvPr>
            <p:ph type="title"/>
          </p:nvPr>
        </p:nvSpPr>
        <p:spPr>
          <a:xfrm>
            <a:off x="457200" y="370891"/>
            <a:ext cx="8229600" cy="1153109"/>
          </a:xfrm>
        </p:spPr>
        <p:txBody>
          <a:bodyPr>
            <a:noAutofit/>
          </a:bodyPr>
          <a:lstStyle/>
          <a:p>
            <a:pPr>
              <a:lnSpc>
                <a:spcPts val="4000"/>
              </a:lnSpc>
            </a:pPr>
            <a:r>
              <a:rPr lang="en-US" dirty="0" smtClean="0"/>
              <a:t>Understand Different Chart Types</a:t>
            </a:r>
            <a:endParaRPr lang="en-US" dirty="0"/>
          </a:p>
        </p:txBody>
      </p:sp>
      <p:sp>
        <p:nvSpPr>
          <p:cNvPr id="3" name="Footer Placeholder 2"/>
          <p:cNvSpPr>
            <a:spLocks noGrp="1"/>
          </p:cNvSpPr>
          <p:nvPr>
            <p:ph type="ftr" sz="quarter" idx="3"/>
          </p:nvPr>
        </p:nvSpPr>
        <p:spPr/>
        <p:txBody>
          <a:bodyPr/>
          <a:lstStyle/>
          <a:p>
            <a:r>
              <a:rPr lang="en-US" b="1" dirty="0" smtClean="0"/>
              <a:t>Copyright © 2014 Pearson Education, Inc. Publishing as Prentice Hall.  </a:t>
            </a:r>
            <a:endParaRPr lang="en-US" dirty="0"/>
          </a:p>
        </p:txBody>
      </p:sp>
      <p:pic>
        <p:nvPicPr>
          <p:cNvPr id="9" name="Picture 8"/>
          <p:cNvPicPr>
            <a:picLocks noChangeAspect="1"/>
          </p:cNvPicPr>
          <p:nvPr/>
        </p:nvPicPr>
        <p:blipFill>
          <a:blip r:embed="rId3" cstate="print"/>
          <a:stretch>
            <a:fillRect/>
          </a:stretch>
        </p:blipFill>
        <p:spPr>
          <a:xfrm>
            <a:off x="854202" y="2133600"/>
            <a:ext cx="7435595" cy="3124200"/>
          </a:xfrm>
          <a:prstGeom prst="rect">
            <a:avLst/>
          </a:prstGeom>
        </p:spPr>
      </p:pic>
    </p:spTree>
    <p:extLst>
      <p:ext uri="{BB962C8B-B14F-4D97-AF65-F5344CB8AC3E}">
        <p14:creationId xmlns:p14="http://schemas.microsoft.com/office/powerpoint/2010/main" val="3033762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E3B30"/>
      </a:dk2>
      <a:lt2>
        <a:srgbClr val="FBEEC9"/>
      </a:lt2>
      <a:accent1>
        <a:srgbClr val="B2600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Your_Office_Template</Template>
  <TotalTime>5195</TotalTime>
  <Words>3879</Words>
  <Application>Microsoft Office PowerPoint</Application>
  <PresentationFormat>On-screen Show (4:3)</PresentationFormat>
  <Paragraphs>362</Paragraphs>
  <Slides>29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Garamond</vt:lpstr>
      <vt:lpstr>Office Theme</vt:lpstr>
      <vt:lpstr>Image</vt:lpstr>
      <vt:lpstr>PowerPoint Presentation</vt:lpstr>
      <vt:lpstr>Objectives</vt:lpstr>
      <vt:lpstr>Objectives (Continued)</vt:lpstr>
      <vt:lpstr>Explore Chart Types, Layouts, and Styles</vt:lpstr>
      <vt:lpstr>Explore Chart Types, Layouts, and Styles</vt:lpstr>
      <vt:lpstr>Explore Chart Types, Layouts, and Styles</vt:lpstr>
      <vt:lpstr>Explore Chart Types, Layouts, and Styles</vt:lpstr>
      <vt:lpstr>Explore the Positioning of Charts</vt:lpstr>
      <vt:lpstr>Understand Different Chart Types</vt:lpstr>
      <vt:lpstr>Understand Different Chart Types</vt:lpstr>
      <vt:lpstr>Understand Different Chart Types</vt:lpstr>
      <vt:lpstr>Understand Different Chart Types</vt:lpstr>
      <vt:lpstr>Change Chart Data and Styles for Presentations</vt:lpstr>
      <vt:lpstr>Change Chart Data and Styles for Presentations</vt:lpstr>
      <vt:lpstr>Change Chart Data and Styles for Presentations</vt:lpstr>
      <vt:lpstr>Change Chart Data and Styles for Presentations</vt:lpstr>
      <vt:lpstr>Change Chart Data and Styles for Presentations</vt:lpstr>
      <vt:lpstr>Change Chart Data and Styles for Presentations</vt:lpstr>
      <vt:lpstr>Change Chart Data and Styles for Presentations</vt:lpstr>
      <vt:lpstr>Edit and Format Charts to Add Emphasis</vt:lpstr>
      <vt:lpstr>Edit and Format Charts to Add Emphasis</vt:lpstr>
      <vt:lpstr>Edit and Format Charts to Add Emphasis</vt:lpstr>
      <vt:lpstr>Use Sparklines and Data Bars to Emphasize Data</vt:lpstr>
      <vt:lpstr>Use Sparklines and Data Bars to Emphasize Data</vt:lpstr>
      <vt:lpstr>Use Sparklines and Data Bars to Emphasize Data</vt:lpstr>
      <vt:lpstr>Recognize and Correct Confusing Charts</vt:lpstr>
      <vt:lpstr>Summary</vt:lpstr>
      <vt:lpstr>Summary (Continued)</vt:lpstr>
      <vt:lpstr>Summary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Office</dc:creator>
  <cp:lastModifiedBy>peggy batchelor</cp:lastModifiedBy>
  <cp:revision>311</cp:revision>
  <dcterms:created xsi:type="dcterms:W3CDTF">2013-03-20T17:08:40Z</dcterms:created>
  <dcterms:modified xsi:type="dcterms:W3CDTF">2015-09-03T00:10:53Z</dcterms:modified>
</cp:coreProperties>
</file>